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1.xml" ContentType="application/vnd.openxmlformats-officedocument.presentationml.comments+xml"/>
  <Override PartName="/ppt/notesSlides/notesSlide39.xml" ContentType="application/vnd.openxmlformats-officedocument.presentationml.notesSlide+xml"/>
  <Override PartName="/ppt/comments/comment2.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Anton" pitchFamily="2" charset="0"/>
      <p:regular r:id="rId52"/>
    </p:embeddedFont>
    <p:embeddedFont>
      <p:font typeface="Caveat" panose="020B0604020202020204" charset="0"/>
      <p:regular r:id="rId53"/>
      <p:bold r:id="rId54"/>
    </p:embeddedFont>
    <p:embeddedFont>
      <p:font typeface="Manrope" panose="020B0604020202020204" charset="0"/>
      <p:regular r:id="rId55"/>
      <p:bold r:id="rId56"/>
    </p:embeddedFont>
    <p:embeddedFont>
      <p:font typeface="Manrope ExtraBold" panose="020B0604020202020204" charset="0"/>
      <p:bold r:id="rId57"/>
    </p:embeddedFont>
    <p:embeddedFont>
      <p:font typeface="Manrope Medium" panose="020B0604020202020204"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eronica Reingold"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013" autoAdjust="0"/>
  </p:normalViewPr>
  <p:slideViewPr>
    <p:cSldViewPr snapToGrid="0">
      <p:cViewPr varScale="1">
        <p:scale>
          <a:sx n="72" d="100"/>
          <a:sy n="72" d="100"/>
        </p:scale>
        <p:origin x="1762"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5-10-20T18:03:39.237" idx="1">
    <p:pos x="6000" y="0"/>
    <p:text>WIP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5-10-20T18:03:32.920" idx="2">
    <p:pos x="6000" y="0"/>
    <p:text>WIP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87363aae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87363aae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Title Card:</a:t>
            </a:r>
            <a:endParaRPr b="1" dirty="0"/>
          </a:p>
          <a:p>
            <a:pPr marL="0" lvl="0" indent="0" algn="l" rtl="0">
              <a:spcBef>
                <a:spcPts val="0"/>
              </a:spcBef>
              <a:spcAft>
                <a:spcPts val="0"/>
              </a:spcAft>
              <a:buNone/>
            </a:pPr>
            <a:r>
              <a:rPr lang="en" dirty="0"/>
              <a:t>Press A for Assistance: Making Games Accessible with AI</a:t>
            </a:r>
            <a:endParaRPr dirty="0"/>
          </a:p>
          <a:p>
            <a:pPr marL="0" lvl="0" indent="0" algn="l" rtl="0">
              <a:spcBef>
                <a:spcPts val="0"/>
              </a:spcBef>
              <a:spcAft>
                <a:spcPts val="0"/>
              </a:spcAft>
              <a:buNone/>
            </a:pPr>
            <a:r>
              <a:rPr lang="en" dirty="0"/>
              <a:t>Veronica Reingold and Steven Rice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887bc08e4d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887bc08e4d_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Nonika</a:t>
            </a:r>
            <a:endParaRPr b="1" dirty="0"/>
          </a:p>
          <a:p>
            <a:pPr marL="0" lvl="0" indent="0" algn="l" rtl="0">
              <a:spcBef>
                <a:spcPts val="0"/>
              </a:spcBef>
              <a:spcAft>
                <a:spcPts val="0"/>
              </a:spcAft>
              <a:buNone/>
            </a:pPr>
            <a:r>
              <a:rPr lang="en" dirty="0"/>
              <a:t>Let’s quickly go over some terminology that’s important to this talk. </a:t>
            </a:r>
            <a:endParaRPr dirty="0"/>
          </a:p>
          <a:p>
            <a:pPr marL="0" lvl="0" indent="0" algn="l" rtl="0">
              <a:spcBef>
                <a:spcPts val="0"/>
              </a:spcBef>
              <a:spcAft>
                <a:spcPts val="0"/>
              </a:spcAft>
              <a:buNone/>
            </a:pPr>
            <a:r>
              <a:rPr lang="en" dirty="0"/>
              <a:t>Accessibility is an area of research and laws that implement accommodations for people with disabilities. </a:t>
            </a:r>
            <a:endParaRPr dirty="0"/>
          </a:p>
          <a:p>
            <a:pPr marL="0" lvl="0" indent="0" algn="l" rtl="0">
              <a:spcBef>
                <a:spcPts val="0"/>
              </a:spcBef>
              <a:spcAft>
                <a:spcPts val="0"/>
              </a:spcAft>
              <a:buNone/>
            </a:pPr>
            <a:r>
              <a:rPr lang="en" dirty="0"/>
              <a:t>Approachability focuses on the first few minutes or hours of gameplay, mainly the onboarding process and how welcoming your game community is.</a:t>
            </a:r>
            <a:endParaRPr dirty="0"/>
          </a:p>
          <a:p>
            <a:pPr marL="0" lvl="0" indent="0" algn="l" rtl="0">
              <a:spcBef>
                <a:spcPts val="0"/>
              </a:spcBef>
              <a:spcAft>
                <a:spcPts val="0"/>
              </a:spcAft>
              <a:buNone/>
            </a:pPr>
            <a:r>
              <a:rPr lang="en" dirty="0"/>
              <a:t>Learnability has to do with game mastery--how much can your playerbase improve their skills, and how your game and tutorials support their learning.</a:t>
            </a:r>
            <a:endParaRPr dirty="0"/>
          </a:p>
          <a:p>
            <a:pPr marL="0" lvl="0" indent="0" algn="l" rtl="0">
              <a:spcBef>
                <a:spcPts val="0"/>
              </a:spcBef>
              <a:spcAft>
                <a:spcPts val="0"/>
              </a:spcAft>
              <a:buNone/>
            </a:pPr>
            <a:r>
              <a:rPr lang="en" dirty="0"/>
              <a:t>Difficulty is a combination of the game challenge as well as personal skills. For example, I’m not very good at first-person shooter games, I’m like a high bronze in Overwatch if I really grind out comp. Steven ranked Master in his prime. If we were to try a brand new first-person shooter, Steven would obviously pick it up much quicker than me, and find it easier than I do.</a:t>
            </a:r>
            <a:endParaRPr dirty="0"/>
          </a:p>
          <a:p>
            <a:pPr marL="0" lvl="0" indent="0" algn="l" rtl="0">
              <a:spcBef>
                <a:spcPts val="0"/>
              </a:spcBef>
              <a:spcAft>
                <a:spcPts val="0"/>
              </a:spcAft>
              <a:buNone/>
            </a:pPr>
            <a:r>
              <a:rPr lang="en" dirty="0"/>
              <a:t>Finally, user experience relates to the overall effectiveness of your game, as well as your HUD, and your UI. This is where it gets a bit confusing, because in terms of video game research, some scholars will use the term “accessibility” to mean ease of use or user experience. And yet, in the video games themselves, the “accessibility” page has options for accommodating gamers with disabilities.</a:t>
            </a:r>
            <a:endParaRPr dirty="0"/>
          </a:p>
          <a:p>
            <a:pPr marL="0" lvl="0" indent="0" algn="l" rtl="0">
              <a:spcBef>
                <a:spcPts val="0"/>
              </a:spcBef>
              <a:spcAft>
                <a:spcPts val="0"/>
              </a:spcAft>
              <a:buNone/>
            </a:pPr>
            <a:r>
              <a:rPr lang="en" dirty="0"/>
              <a:t>While I think it’s incredibly important to discuss accessibility and user experience separately in certain contexts, for this talk, we can let this muddying of terms slide. Why is that?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887bc08e4d_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887bc08e4d_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Clr>
                <a:schemeClr val="dk1"/>
              </a:buClr>
              <a:buSzPts val="1100"/>
              <a:buFont typeface="Arial"/>
              <a:buNone/>
            </a:pPr>
            <a:r>
              <a:rPr lang="en">
                <a:solidFill>
                  <a:schemeClr val="dk1"/>
                </a:solidFill>
              </a:rPr>
              <a:t>Subtitles are a great example. Can you please put your hand up if you use subtitles for games, movies, or shows. Keep your hands up please. Now, put your hand down if you have a disability that affects your hearing. I’m sure you all have your own reasons for using subtitles, because they’re useful for everyone, not just people with disabilities!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V2: Subtitles are a great example. You may be deaf, or hard of hearing, or have audio processing issues. Maybe the game has poor audio balancing. Or maybe, you’re in public or in a noisy room and you don’t have headphones. There are plenty of reasons why someone might choose to use subtitles--that makes them important in both accessibility and in overall user experience!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887bc08e4d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887bc08e4d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This brings us to the curb-cut effect. Curb cuts were created for wheelchair users thanks to the hard work of disability advocates. Once they became a standard, it turned out that they’re quite useful for everyone--not just wheelchair users, but people riding bicycles and skateboards, parents with strollers, and delivery carriers. We certainly found them helpful for bringing our luggage to our hotel here in London!</a:t>
            </a:r>
            <a:endParaRPr/>
          </a:p>
          <a:p>
            <a:pPr marL="0" lvl="0" indent="0" algn="l" rtl="0">
              <a:spcBef>
                <a:spcPts val="0"/>
              </a:spcBef>
              <a:spcAft>
                <a:spcPts val="0"/>
              </a:spcAft>
              <a:buNone/>
            </a:pPr>
            <a:r>
              <a:rPr lang="en"/>
              <a:t>Conversely, quality of life or user experience improvements that are not intended as an accommodation may prove to be very useful for specific disabilities as well! Accessibility and user experience go hand-in-hand, and for the purposes of our presentation, we will discuss them as one broad topic.</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887bc08e4d_0_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887bc08e4d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We quickly want to address the idea that accessibility options make games easier, because it’s not true. The goal of accessibility options is to remove barriers without impacting difficulty. For example, I don’t think that anybody has ever complained that elevators make it too easy to get to the 12th floor.</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887bc08e4d_0_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887bc08e4d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In real life, the guidelines are quite simple. If you have a set of stairs, you need to provide a ramp or an elevator as an option. But video games are so diverse, with different genres, styles, and difficulties, which can make it difficult to identify what the metaphorical stairs are in your game, and what metaphorical ramps or elevators you should implement.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887bc08e4d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887bc08e4d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Thankfully, there’s a ton of resources out there, and I’m sure you’ll find exactly what you’re looking for just by googling the keywords (whatever you may be focused on for your specific game). We’ll highlight a few here, mainly regarding accessibility, which are: GAG, APX, and CIPT. If you’re interested in more general user experience, these two are great resources as well. The Gamer’s Brain is a book that I read front to back which focuses on the intersection of user experience and the cognitive aspect of video games. Why the cognitive aspect?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7f31c4dc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7f31c4dc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Typically, accessibility resources group things by disabilities. The focus of my research is on the cognitive category, which includes perception, attention, learning, and memory. These are areas that impact both disabled and non-disabled gamers. So let’s define them.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8a4c57c17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8a4c57c17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Perception relates to what players notice, and what they miss. In games with very busy, rich environments, it’s become easy for interactable objects or paths to be missed as just decor, so developers tend highlight important things with yellow paint, glowing light, or sparkly effects.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8a4c57c17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8a4c57c17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Attention can be confused with perception, but it’s somewhat different. Attention has to do with which perceptions are retained and processed, and which ones are discarded. For example, when your player is in the middle of a teamfight, their attention is focused on the middle of the screen, where they look at their teammates and enemies, as well as the bottom of the screen, where they keep track of their health and ability status. Even though they may perceive deaths popping up in the killfeed located in the top right corner, they may not pay attention to who exactly died.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8a4c57c17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8a4c57c17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I think we all intuitively understand what learning is, it’s the skills that players retain through tutorials and gameplay, and how they improve those skills.</a:t>
            </a:r>
            <a:endParaRPr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887bc08e4d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887bc08e4d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Nonika</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while back, I was talking to Steven about games, and I recommended that he play through the Borderlands franchise. They’ve got cool guns and mechanics, unique enemies, and a super fun universe!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b="1">
                <a:solidFill>
                  <a:schemeClr val="dk1"/>
                </a:solidFill>
              </a:rPr>
              <a:t>Steven</a:t>
            </a:r>
            <a:endParaRPr>
              <a:solidFill>
                <a:schemeClr val="dk1"/>
              </a:solidFill>
            </a:endParaRPr>
          </a:p>
          <a:p>
            <a:pPr marL="0" lvl="0" indent="0" algn="l" rtl="0">
              <a:spcBef>
                <a:spcPts val="0"/>
              </a:spcBef>
              <a:spcAft>
                <a:spcPts val="0"/>
              </a:spcAft>
              <a:buNone/>
            </a:pPr>
            <a:r>
              <a:rPr lang="en">
                <a:solidFill>
                  <a:schemeClr val="dk1"/>
                </a:solidFill>
              </a:rPr>
              <a:t>The unfortunate reality is, with how busy I am, I have maybe an hour or two a week these days to play games, if even that. I know I would enjoy Borderlands, but following the story or remembering all the weapons customization and mechanics after a long break would be hard for me. Maybe I’m just a very good student for prioritizing school over games. But maybe I’m not the only one struggling with issues like this.</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8a4c57c17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8a4c57c17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Memory is a very intuitive one as well, and it has to do with what your players remember, and what they forget. This may be your game’s story, the controls, or the player or enemies’ abilities. In this image, you see a mod for The Binding Of Isaac which adds descriptions to in-game items. There’s so many different items, trinkets, cards, and pills, so it can be very hard to remember what exactly each one does.</a:t>
            </a:r>
            <a:endParaRPr dirty="0"/>
          </a:p>
          <a:p>
            <a:pPr marL="0" lvl="0" indent="0" algn="l" rtl="0">
              <a:spcBef>
                <a:spcPts val="0"/>
              </a:spcBef>
              <a:spcAft>
                <a:spcPts val="0"/>
              </a:spcAft>
              <a:buNone/>
            </a:pPr>
            <a:r>
              <a:rPr lang="en" dirty="0"/>
              <a:t>You may notice that these areas already have some hard-coded solutions, like the yellow paint, text-based tutorials, and mods like this one. So where does AI come in?</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8a4c57c174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8a4c57c17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Nonika</a:t>
            </a:r>
            <a:endParaRPr b="1">
              <a:solidFill>
                <a:schemeClr val="dk1"/>
              </a:solidFill>
            </a:endParaRPr>
          </a:p>
          <a:p>
            <a:pPr marL="0" lvl="0" indent="0" algn="l" rtl="0">
              <a:spcBef>
                <a:spcPts val="0"/>
              </a:spcBef>
              <a:spcAft>
                <a:spcPts val="0"/>
              </a:spcAft>
              <a:buNone/>
            </a:pPr>
            <a:r>
              <a:rPr lang="en">
                <a:solidFill>
                  <a:schemeClr val="dk1"/>
                </a:solidFill>
              </a:rPr>
              <a:t>To answer that, let’s revisit the problem. As video games have evolved, they’ve become more robust and realistic. Many modern games feature open environments, resource gathering, crafting, various enemies, player abilities, weapons, armour, and other items. Developers want players to be fully immersed in their video game worlds, to live inside that universe. But while video games have evolved so much, tutorials haven’t evolved enough to match.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7e68619a3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7e68619a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Nonika</a:t>
            </a:r>
            <a:endParaRPr b="1">
              <a:solidFill>
                <a:schemeClr val="dk1"/>
              </a:solidFill>
            </a:endParaRPr>
          </a:p>
          <a:p>
            <a:pPr marL="0" lvl="0" indent="0" algn="l" rtl="0">
              <a:spcBef>
                <a:spcPts val="0"/>
              </a:spcBef>
              <a:spcAft>
                <a:spcPts val="0"/>
              </a:spcAft>
              <a:buNone/>
            </a:pPr>
            <a:r>
              <a:rPr lang="en">
                <a:solidFill>
                  <a:schemeClr val="dk1"/>
                </a:solidFill>
              </a:rPr>
              <a:t>Most games have at least some sort of tutorial or guide. Typically, game designers will try to keep these as brief as possible, because as we discussed at the beginning, players didn’t launch a game just to read a textbook.</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7e68619a3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7e68619a3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Nonika</a:t>
            </a:r>
            <a:endParaRPr b="1">
              <a:solidFill>
                <a:schemeClr val="dk1"/>
              </a:solidFill>
            </a:endParaRPr>
          </a:p>
          <a:p>
            <a:pPr marL="0" lvl="0" indent="0" algn="l" rtl="0">
              <a:spcBef>
                <a:spcPts val="0"/>
              </a:spcBef>
              <a:spcAft>
                <a:spcPts val="0"/>
              </a:spcAft>
              <a:buNone/>
            </a:pPr>
            <a:r>
              <a:rPr lang="en">
                <a:solidFill>
                  <a:schemeClr val="dk1"/>
                </a:solidFill>
              </a:rPr>
              <a:t>Naturally, the super passionate fans create wiki pages, which feature tutorials and tips, as well as in-depth explanations of game mechanics, enemies, and items. As a player, however, the only thing worse than reading a textbook in-game, is to have to pause your game, open Google, search the wiki, and THEN read a textbook.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7f5a1752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7f5a1752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That’s what inspired my Master’s research at the University of Windsor. Large Language Models are fantastic at summarizing information, so can they provide contextual assistance to players by searching the internet and the game’s wiki page or other documents?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8a4c57c17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38a4c57c17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Here’s the architecture we came up with. There’s three main components here. Obviously we have the player who plays the game, triggers which prompt the LLM, and the LLM interacts with all the other components. Let’s walk through each of these.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7f5a1752c2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7f5a1752c2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So any game will have a ton of data which can be useful for contextual suggestions. </a:t>
            </a:r>
            <a:endParaRPr/>
          </a:p>
          <a:p>
            <a:pPr marL="0" lvl="0" indent="0" algn="l" rtl="0">
              <a:spcBef>
                <a:spcPts val="0"/>
              </a:spcBef>
              <a:spcAft>
                <a:spcPts val="0"/>
              </a:spcAft>
              <a:buNone/>
            </a:pPr>
            <a:r>
              <a:rPr lang="en"/>
              <a:t>Achievements will keep track of what items the player has unlocked, what mechanics they’ve mastered, and which monsters they’ve killed--and by extension, which ones they didn’t. For example, is there a mechanic or ability that they’re not using? </a:t>
            </a:r>
            <a:endParaRPr/>
          </a:p>
          <a:p>
            <a:pPr marL="0" lvl="0" indent="0" algn="l" rtl="0">
              <a:spcBef>
                <a:spcPts val="0"/>
              </a:spcBef>
              <a:spcAft>
                <a:spcPts val="0"/>
              </a:spcAft>
              <a:buNone/>
            </a:pPr>
            <a:r>
              <a:rPr lang="en"/>
              <a:t>That’s also heavily related to statistics: how many kills do they have, which abilities or weapons did they use to get those kills? How many deaths do they have, and what killed them? </a:t>
            </a:r>
            <a:endParaRPr/>
          </a:p>
          <a:p>
            <a:pPr marL="0" lvl="0" indent="0" algn="l" rtl="0">
              <a:spcBef>
                <a:spcPts val="0"/>
              </a:spcBef>
              <a:spcAft>
                <a:spcPts val="0"/>
              </a:spcAft>
              <a:buNone/>
            </a:pPr>
            <a:r>
              <a:rPr lang="en"/>
              <a:t>Inventory is important and ties in as well. </a:t>
            </a:r>
            <a:r>
              <a:rPr lang="en">
                <a:solidFill>
                  <a:schemeClr val="dk1"/>
                </a:solidFill>
              </a:rPr>
              <a:t>Is there an important item or weapon the player should acquire ASAP? </a:t>
            </a:r>
            <a:endParaRPr>
              <a:solidFill>
                <a:schemeClr val="dk1"/>
              </a:solidFill>
            </a:endParaRPr>
          </a:p>
          <a:p>
            <a:pPr marL="0" lvl="0" indent="0" algn="l" rtl="0">
              <a:spcBef>
                <a:spcPts val="0"/>
              </a:spcBef>
              <a:spcAft>
                <a:spcPts val="0"/>
              </a:spcAft>
              <a:buNone/>
            </a:pPr>
            <a:r>
              <a:rPr lang="en"/>
              <a:t>Finally, through screenshots, the LLM may be able to detect what the player is currently working on. Are they exploring? Building? Farming? Are there enemies nearby? </a:t>
            </a:r>
            <a:endParaRPr/>
          </a:p>
          <a:p>
            <a:pPr marL="0" lvl="0" indent="0" algn="l" rtl="0">
              <a:spcBef>
                <a:spcPts val="0"/>
              </a:spcBef>
              <a:spcAft>
                <a:spcPts val="0"/>
              </a:spcAft>
              <a:buNone/>
            </a:pPr>
            <a:r>
              <a:rPr lang="en"/>
              <a:t>All of this information is important to make an informed, contextual “hint” or “tip”.</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7f5a1752c2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7f5a1752c2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In addition to the game data, the LLM also needs a database to search. This could include the existing in-game tutorial, the fan-made wiki, or any other documents that provide information on items, mechanics, and enemies. The database will also have a memory section which might keep track of key gameplay events, and a recent game or player state save, in case the player dies and drops all their items, for example, we want to be able to check what they had equipped.</a:t>
            </a:r>
            <a:endParaRPr dirty="0"/>
          </a:p>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7f5a1752c2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7f5a1752c2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Much like with any other game AI, we don’t want to make constant calls to the LLM--this is costly! Instead, we can call the LLM based on certain triggers.</a:t>
            </a:r>
            <a:endParaRPr/>
          </a:p>
          <a:p>
            <a:pPr marL="0" lvl="0" indent="0" algn="l" rtl="0">
              <a:spcBef>
                <a:spcPts val="0"/>
              </a:spcBef>
              <a:spcAft>
                <a:spcPts val="0"/>
              </a:spcAft>
              <a:buNone/>
            </a:pPr>
            <a:r>
              <a:rPr lang="en"/>
              <a:t>These could be certain key events, like taking damage, or some sort of effect on the player such as poison, darkness, or dizziness. It’s important to note here that learning from trial and error is super important, so the goal isn’t for the LLM to be a backseat gamer. A trigger event should not always result in a hint or tip, but we’ll explore that later.</a:t>
            </a:r>
            <a:endParaRPr/>
          </a:p>
          <a:p>
            <a:pPr marL="0" lvl="0" indent="0" algn="l" rtl="0">
              <a:spcBef>
                <a:spcPts val="0"/>
              </a:spcBef>
              <a:spcAft>
                <a:spcPts val="0"/>
              </a:spcAft>
              <a:buNone/>
            </a:pPr>
            <a:r>
              <a:rPr lang="en"/>
              <a:t>“Death” is a general concept here. Death could be a literal character death, but it could also be losing a squad in a strategy game, or losing a round in a card game.</a:t>
            </a:r>
            <a:endParaRPr/>
          </a:p>
          <a:p>
            <a:pPr marL="0" lvl="0" indent="0" algn="l" rtl="0">
              <a:spcBef>
                <a:spcPts val="0"/>
              </a:spcBef>
              <a:spcAft>
                <a:spcPts val="0"/>
              </a:spcAft>
              <a:buNone/>
            </a:pPr>
            <a:r>
              <a:rPr lang="en"/>
              <a:t>In games with a day and night cycle, it may be useful to trigger a call at certain times during the day. We might also want to call the LLM based on some sort of timer--for example, if they haven’t made any “progress” in a few minutes.</a:t>
            </a:r>
            <a:endParaRPr/>
          </a:p>
          <a:p>
            <a:pPr marL="0" lvl="0" indent="0" algn="l" rtl="0">
              <a:spcBef>
                <a:spcPts val="0"/>
              </a:spcBef>
              <a:spcAft>
                <a:spcPts val="0"/>
              </a:spcAft>
              <a:buNone/>
            </a:pPr>
            <a:r>
              <a:rPr lang="en"/>
              <a:t>Finally, we can have a manual button that players can use to call the LLM if they’re stuck.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7f5a1752c2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7f5a1752c2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When we make a call, based on the trigger, the LLM will have some basic information regarding the situation. For example, if the player’s death triggered the call, we can immediately tell the LLM that:</a:t>
            </a:r>
            <a:endParaRPr dirty="0"/>
          </a:p>
          <a:p>
            <a:pPr marL="457200" lvl="0" indent="-298450" algn="l" rtl="0">
              <a:spcBef>
                <a:spcPts val="0"/>
              </a:spcBef>
              <a:spcAft>
                <a:spcPts val="0"/>
              </a:spcAft>
              <a:buSzPts val="1100"/>
              <a:buAutoNum type="arabicPeriod"/>
            </a:pPr>
            <a:r>
              <a:rPr lang="en" dirty="0"/>
              <a:t>The player died.</a:t>
            </a:r>
            <a:endParaRPr dirty="0"/>
          </a:p>
          <a:p>
            <a:pPr marL="457200" lvl="0" indent="-298450" algn="l" rtl="0">
              <a:spcBef>
                <a:spcPts val="0"/>
              </a:spcBef>
              <a:spcAft>
                <a:spcPts val="0"/>
              </a:spcAft>
              <a:buSzPts val="1100"/>
              <a:buAutoNum type="arabicPeriod"/>
            </a:pPr>
            <a:r>
              <a:rPr lang="en" dirty="0"/>
              <a:t>Who or what killed them.</a:t>
            </a:r>
            <a:endParaRPr dirty="0"/>
          </a:p>
          <a:p>
            <a:pPr marL="457200" lvl="0" indent="-298450" algn="l" rtl="0">
              <a:spcBef>
                <a:spcPts val="0"/>
              </a:spcBef>
              <a:spcAft>
                <a:spcPts val="0"/>
              </a:spcAft>
              <a:buSzPts val="1100"/>
              <a:buAutoNum type="arabicPeriod"/>
            </a:pPr>
            <a:r>
              <a:rPr lang="en" dirty="0"/>
              <a:t>The armour or weapons the player had equipped.</a:t>
            </a:r>
            <a:endParaRPr dirty="0"/>
          </a:p>
          <a:p>
            <a:pPr marL="457200" lvl="0" indent="-298450" algn="l" rtl="0">
              <a:spcBef>
                <a:spcPts val="0"/>
              </a:spcBef>
              <a:spcAft>
                <a:spcPts val="0"/>
              </a:spcAft>
              <a:buSzPts val="1100"/>
              <a:buAutoNum type="arabicPeriod"/>
            </a:pPr>
            <a:r>
              <a:rPr lang="en" dirty="0"/>
              <a:t>Any other information that is directly relevant to the death: player level, enemy level/strength, the environment, and so on.</a:t>
            </a:r>
            <a:endParaRPr dirty="0"/>
          </a:p>
          <a:p>
            <a:pPr marL="0" lvl="0" indent="0" algn="l" rtl="0">
              <a:spcBef>
                <a:spcPts val="0"/>
              </a:spcBef>
              <a:spcAft>
                <a:spcPts val="0"/>
              </a:spcAft>
              <a:buNone/>
            </a:pPr>
            <a:r>
              <a:rPr lang="en" dirty="0"/>
              <a:t>Of course the initial information will depend not only on the trigger type, but also the game that we apply this architecture to.</a:t>
            </a:r>
            <a:endParaRPr dirty="0"/>
          </a:p>
          <a:p>
            <a:pPr marL="0" lvl="0" indent="0" algn="l" rtl="0">
              <a:spcBef>
                <a:spcPts val="0"/>
              </a:spcBef>
              <a:spcAft>
                <a:spcPts val="0"/>
              </a:spcAft>
              <a:buNone/>
            </a:pPr>
            <a:r>
              <a:rPr lang="en" dirty="0"/>
              <a:t>Now we don’t want to overwhelm the LLM and introduce noise, so initial prompts need to be short and sweet. However, we also want to provide the LLM some tools to gather additional information, as it deems necessary. So all the data we just discussed in the database and the game itself will be accessible to the LLM via these read calls. Most of this information can be encoded as text, but as Nonika mentioned, screenshots may be useful in certain situations as well!</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8890baf57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8890baf57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Nonika</a:t>
            </a:r>
            <a:endParaRPr b="1" dirty="0"/>
          </a:p>
          <a:p>
            <a:pPr marL="0" lvl="0" indent="0" algn="l" rtl="0">
              <a:spcBef>
                <a:spcPts val="0"/>
              </a:spcBef>
              <a:spcAft>
                <a:spcPts val="0"/>
              </a:spcAft>
              <a:buNone/>
            </a:pPr>
            <a:r>
              <a:rPr lang="en" dirty="0"/>
              <a:t>You’re definitely not the only one. I remember first launching Genshin Impact, chasing crabs along the shore, and then entering the forest where I foraged for fruit, mushrooms, and flowers. The movement and combat mechanics were quite easy to pick up. But soon enough, I had multiple characters, the characters had elemental powers, the elemental powers synergized together, the characters had to be individually levelled up and equipped with items and trinkets…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6667eca48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6667eca48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Depending on what the LLM thinks is best for the player, the other kind of tools available to it would be those that can write back to the game. In its simplest form, those can be messages written to the HUD such as tips. Depending on the game and what is made available to the LLM, it could visually interact with elements of the world to draw the player’s attention to items, creatures, locations, or anything else that may be important to the player. While summarizing long tutorials with short, 1-sentence tips is a fantastic improvement, it’s always best to show, not tell, when it comes to media.</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6667eca48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6667eca4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Now, what are the potential issues with using LLMs like this? The most obvious is memory allocation. For video games, we would want to run the LLM locally, which would take up some of the memory that could otherwise be used for the game itself.</a:t>
            </a:r>
            <a:endParaRPr dirty="0"/>
          </a:p>
          <a:p>
            <a:pPr marL="0" lvl="0" indent="0" algn="l" rtl="0">
              <a:spcBef>
                <a:spcPts val="0"/>
              </a:spcBef>
              <a:spcAft>
                <a:spcPts val="0"/>
              </a:spcAft>
              <a:buNone/>
            </a:pPr>
            <a:r>
              <a:rPr lang="en" dirty="0"/>
              <a:t>The other issue is control. By using LLMs, both players and developers have a lot less control over the type and frequency of assistance given than if we were to use traditional, hard-coded approaches. </a:t>
            </a:r>
            <a:endParaRPr dirty="0"/>
          </a:p>
          <a:p>
            <a:pPr marL="0" lvl="0" indent="0" algn="l" rtl="0">
              <a:spcBef>
                <a:spcPts val="0"/>
              </a:spcBef>
              <a:spcAft>
                <a:spcPts val="0"/>
              </a:spcAft>
              <a:buNone/>
            </a:pPr>
            <a:r>
              <a:rPr lang="en" dirty="0"/>
              <a:t>Finally, there’s the issue of consistency. Think about how you learn well, any skill. You need to practice and repeat it over and over. But if we’re using tips generated with LLMs to guide players, they’re likely going to return slightly different responses each time. Even if we set the temperature to 0, the player will likely be in a slightly different environment, with different statistics and items, so the LLM will interpret that situation differently, and produce a new tip.</a:t>
            </a:r>
            <a:endParaRPr dirty="0"/>
          </a:p>
          <a:p>
            <a:pPr marL="0" lvl="0" indent="0" algn="l" rtl="0">
              <a:spcBef>
                <a:spcPts val="0"/>
              </a:spcBef>
              <a:spcAft>
                <a:spcPts val="0"/>
              </a:spcAft>
              <a:buNone/>
            </a:pPr>
            <a:r>
              <a:rPr lang="en" dirty="0"/>
              <a:t>So what can give us consistent, predictable assistance in a game environment that is constantly changing?</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85bfcc986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85bfcc986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Let’s start with a concrete example, suppose our player is trying to get iron. They know they need to go mine for it, but there’s a village, and they’ll just take a quick look. Oh cool, they found some saddles! Weren’t there horses around this area? They might look around for one, and bring it back home, or at least drop off their loot before going caving. They run back to the cave, and immediately have to fight off a spider, a zombie, and two skeletons. Shoot, they forgot to bring torches. They find copper and coal, at least, but no iron. Wait, what were they going to use iron for again?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89e6c2ae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89e6c2ae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dirty="0">
                <a:solidFill>
                  <a:schemeClr val="dk1"/>
                </a:solidFill>
              </a:rPr>
              <a:t>Nonika</a:t>
            </a:r>
            <a:endParaRPr b="1"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 used that example to illustrate a few points.</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Players will get distracted easily, especially in games where they’re encouraged to explore.</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Players will forget things due to those distractions. Whether they forget to bring a key item, or forget what they were looking for and why.</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Players’ goals will change constantly. From simply exploring, to looting, to surviving monsters, to mining.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Remember how I mentioned that we want to allow the players to try things on their own and fail a few times before we start intervening with tips? That means that we don’t need to worry about printing tips every single time the player’s goal changes. We do, however, need to worry about keeping our AI assistant on track. It needs to be able to prioritize the player’s main goal and stay consistent with the assistance it provides. In the previous example, that would mean maintaining the iron-searching state regardless of any side-quests our player decides to embark 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Now, suppose the original tip advised the player to go caving for iron because it’s easier to find when exposed. It’s important to track player progress alongside the tip. If you remember, I mentioned our player didn’t find any iron. Instead, they fought a bunch of monsters, and almost died. Maybe it’s time to suggest a different approach, like strip-mining?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So how can we implement this architecture? Any ideas? (Someone says “GOAP”)</a:t>
            </a:r>
            <a:endParaRPr dirty="0">
              <a:solidFill>
                <a:schemeClr val="dk1"/>
              </a:solidFill>
            </a:endParaRPr>
          </a:p>
          <a:p>
            <a:pPr marL="0" lvl="0" indent="0" algn="l" rtl="0">
              <a:spcBef>
                <a:spcPts val="0"/>
              </a:spcBef>
              <a:spcAft>
                <a:spcPts val="0"/>
              </a:spcAft>
              <a:buNone/>
            </a:pPr>
            <a:r>
              <a:rPr lang="en" dirty="0">
                <a:solidFill>
                  <a:schemeClr val="dk1"/>
                </a:solidFill>
              </a:rPr>
              <a:t>Yes! Gold star for you!</a:t>
            </a:r>
            <a:endParaRPr dirty="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94dedf1d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94dedf1d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In case you’re not familiar with GOAP, it stands for Goal-Oriented Action Planning, and it’s perfect for supporting players with the variety of goals that they may have.</a:t>
            </a:r>
            <a:endParaRPr dirty="0"/>
          </a:p>
          <a:p>
            <a:pPr marL="0" lvl="0" indent="0" algn="l" rtl="0">
              <a:spcBef>
                <a:spcPts val="0"/>
              </a:spcBef>
              <a:spcAft>
                <a:spcPts val="0"/>
              </a:spcAft>
              <a:buNone/>
            </a:pPr>
            <a:r>
              <a:rPr lang="en" dirty="0"/>
              <a:t>For regular game AI (like NPCs or enemies), the GOAP architecture will assess what the most important goal is, what actions can lead towards that goal, and plan a sequence of actions based on the lowest cost.</a:t>
            </a:r>
            <a:endParaRPr dirty="0"/>
          </a:p>
          <a:p>
            <a:pPr marL="0" lvl="0" indent="0" algn="l" rtl="0">
              <a:spcBef>
                <a:spcPts val="0"/>
              </a:spcBef>
              <a:spcAft>
                <a:spcPts val="0"/>
              </a:spcAft>
              <a:buNone/>
            </a:pPr>
            <a:r>
              <a:rPr lang="en" dirty="0"/>
              <a:t>Clearly, this framework can work really well for assisting a player as well. We can use the LLM to identify what the player’s goals are, and GOAP can handle the planning from there. Let’s go through this with our previous example of searching for iron.</a:t>
            </a:r>
            <a:endParaRPr dirty="0"/>
          </a:p>
          <a:p>
            <a:pPr marL="0" lvl="0" indent="0" algn="l" rtl="0">
              <a:spcBef>
                <a:spcPts val="0"/>
              </a:spcBef>
              <a:spcAft>
                <a:spcPts val="0"/>
              </a:spcAft>
              <a:buNone/>
            </a:pPr>
            <a:r>
              <a:rPr lang="en" dirty="0"/>
              <a:t>Obviously, the goal is to collect a certain amount of iron. The LLM would set the iron collecting desire really high.</a:t>
            </a:r>
            <a:endParaRPr dirty="0"/>
          </a:p>
          <a:p>
            <a:pPr marL="0" lvl="0" indent="0" algn="l" rtl="0">
              <a:spcBef>
                <a:spcPts val="0"/>
              </a:spcBef>
              <a:spcAft>
                <a:spcPts val="0"/>
              </a:spcAft>
              <a:buNone/>
            </a:pPr>
            <a:r>
              <a:rPr lang="en" dirty="0"/>
              <a:t>In terms of actions, the player would first need to craft and equip a pick capable of mining iron, so at least stone. If they don’t have that, they would first need to craft a wood pick, mine cobblestone, then craft their stone pick. They would then need to either enter a cave, or dig their own mine.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the planner would be able to choose the best path, or set of actions to achieve the goal. This would depend on the player’s environment. If they are currently near a cave, caving might be easier. But if that cave is filled with a bunch of enemies, it may be safer to run away and dig a personal mine.</a:t>
            </a:r>
            <a:endParaRPr dirty="0"/>
          </a:p>
          <a:p>
            <a:pPr marL="0" lvl="0" indent="0" algn="l" rtl="0">
              <a:spcBef>
                <a:spcPts val="0"/>
              </a:spcBef>
              <a:spcAft>
                <a:spcPts val="0"/>
              </a:spcAft>
              <a:buNone/>
            </a:pPr>
            <a:r>
              <a:rPr lang="en" dirty="0"/>
              <a:t>The best part about GOAP is that goals and paths are easily able to change. So if the player enters that cave filled with enemies, the desire to survive will surpass the desire to collect iron, and the system would be able to recalculate a new plan and assist the player if necessary. Then, when the player is safe, and the survival desire goes back to normal levels, the original goal of collecting iron would take its place, and the player can continue from where they left off.</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94dedf1d1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94dedf1d1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Now remember, the player’s main goal was determined by the LLM, based on what the player seems to be trying to do, or, what is recommended as a next step. </a:t>
            </a:r>
            <a:endParaRPr dirty="0"/>
          </a:p>
          <a:p>
            <a:pPr marL="0" lvl="0" indent="0" algn="l" rtl="0">
              <a:spcBef>
                <a:spcPts val="0"/>
              </a:spcBef>
              <a:spcAft>
                <a:spcPts val="0"/>
              </a:spcAft>
              <a:buNone/>
            </a:pPr>
            <a:r>
              <a:rPr lang="en" dirty="0"/>
              <a:t>But just because we make a plan and give the player some tips, doesn’t mean they will necessarily make progress towards that goal.</a:t>
            </a:r>
            <a:endParaRPr dirty="0"/>
          </a:p>
          <a:p>
            <a:pPr marL="0" lvl="0" indent="0" algn="l" rtl="0">
              <a:spcBef>
                <a:spcPts val="0"/>
              </a:spcBef>
              <a:spcAft>
                <a:spcPts val="0"/>
              </a:spcAft>
              <a:buNone/>
            </a:pPr>
            <a:r>
              <a:rPr lang="en" dirty="0"/>
              <a:t>If they do, that’s great! Clearly, the goal and plan are working, and we can even save this plan in case we need to remind them in the future.</a:t>
            </a:r>
            <a:endParaRPr dirty="0"/>
          </a:p>
          <a:p>
            <a:pPr marL="0" lvl="0" indent="0" algn="l" rtl="0">
              <a:spcBef>
                <a:spcPts val="0"/>
              </a:spcBef>
              <a:spcAft>
                <a:spcPts val="0"/>
              </a:spcAft>
              <a:buNone/>
            </a:pPr>
            <a:r>
              <a:rPr lang="en" dirty="0"/>
              <a:t>Note here that the player may progress towards the goal but only loosely follow the given plan. For example, they may choose to continue caving even though the planner and tips clearly told them that it’s dangerous. And that’s okay! All we have to do is just update the plan to follow a caving route and give tips related to that, such as bringing extra food and torches.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what do we do if they’re not progressing?</a:t>
            </a:r>
            <a:endParaRPr dirty="0"/>
          </a:p>
          <a:p>
            <a:pPr marL="0" lvl="0" indent="0" algn="l" rtl="0">
              <a:spcBef>
                <a:spcPts val="0"/>
              </a:spcBef>
              <a:spcAft>
                <a:spcPts val="0"/>
              </a:spcAft>
              <a:buNone/>
            </a:pPr>
            <a:r>
              <a:rPr lang="en" dirty="0"/>
              <a:t>Was the LLM wrong in determining the goal?</a:t>
            </a:r>
            <a:endParaRPr dirty="0"/>
          </a:p>
          <a:p>
            <a:pPr marL="0" lvl="0" indent="0" algn="l" rtl="0">
              <a:spcBef>
                <a:spcPts val="0"/>
              </a:spcBef>
              <a:spcAft>
                <a:spcPts val="0"/>
              </a:spcAft>
              <a:buNone/>
            </a:pPr>
            <a:r>
              <a:rPr lang="en" dirty="0"/>
              <a:t>Did the player change objectives?</a:t>
            </a:r>
            <a:endParaRPr dirty="0"/>
          </a:p>
          <a:p>
            <a:pPr marL="0" lvl="0" indent="0" algn="l" rtl="0">
              <a:spcBef>
                <a:spcPts val="0"/>
              </a:spcBef>
              <a:spcAft>
                <a:spcPts val="0"/>
              </a:spcAft>
              <a:buNone/>
            </a:pPr>
            <a:r>
              <a:rPr lang="en" dirty="0"/>
              <a:t>Is the player struggling to follow the current plan or tips?</a:t>
            </a:r>
            <a:endParaRPr dirty="0"/>
          </a:p>
          <a:p>
            <a:pPr marL="0" lvl="0" indent="0" algn="l" rtl="0">
              <a:spcBef>
                <a:spcPts val="0"/>
              </a:spcBef>
              <a:spcAft>
                <a:spcPts val="0"/>
              </a:spcAft>
              <a:buNone/>
            </a:pPr>
            <a:r>
              <a:rPr lang="en" dirty="0"/>
              <a:t>Regardless of the reason here, we need to reevaluate, determine the player’s new goal, and/or plan a new set of actions for them. The big advantage of a traditional AI approach like GOAP is that we could even implement UI for players to accept or reject certain portions of this plan. </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6667eca48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6667eca48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Overall, this augmented architecture would look something like this. Now, instead of every trigger invoking the LLM, it instead triggers a comparison of how the player has been progressing versus the GOAP agent. As mentioned if there is only a slight divergence between the player and the GOAP agent’s plan, then everything should be okay and we can simply match the agent’s state to the player’s. Otherwise, if uncertain or diverging too much, reprompt the LLM.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other thing we’ll highlight here is the static hints or tips provided by the GOAP agent. We don’t just mean the recurring steps or plans here. Since the GOAP agent is hard-coded, it’s super easy for developers to attach static hints to specific goals or sub-goals. For example, crafting goals can automatically come with the crafting recipe, resource gathering goals can automatically come with biome or coordinate instructions, and so on!</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7f5a1752c2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7f5a1752c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Adding GOAP to the architecture does address the weaknesses of LLMs, making the assistance more consistent, and it would use less resources as well.</a:t>
            </a:r>
            <a:endParaRPr dirty="0"/>
          </a:p>
          <a:p>
            <a:pPr marL="0" lvl="0" indent="0" algn="l" rtl="0">
              <a:spcBef>
                <a:spcPts val="0"/>
              </a:spcBef>
              <a:spcAft>
                <a:spcPts val="0"/>
              </a:spcAft>
              <a:buNone/>
            </a:pPr>
            <a:r>
              <a:rPr lang="en" dirty="0"/>
              <a:t>It also gives both developers and players a lot more control over the assistance given, because we would be able to flag each type of assistance so that players can choose which hints they receive, if any. For instance, some players may only want hints after dying to an enemy, while others may prefer more preventative hints that say, tell them to seek shelter because nighttime is coming and monsters are about to spawn. This also allows for players and developers to have more control over the hint format, whether it’s text-based, visual, or audio, and how quickly hints pop up.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Nonika</a:t>
            </a:r>
            <a:endParaRPr b="1" dirty="0"/>
          </a:p>
          <a:p>
            <a:pPr marL="0" lvl="0" indent="0" algn="l" rtl="0">
              <a:spcBef>
                <a:spcPts val="0"/>
              </a:spcBef>
              <a:spcAft>
                <a:spcPts val="0"/>
              </a:spcAft>
              <a:buClr>
                <a:schemeClr val="dk1"/>
              </a:buClr>
              <a:buSzPts val="1100"/>
              <a:buFont typeface="Arial"/>
              <a:buNone/>
            </a:pPr>
            <a:r>
              <a:rPr lang="en" dirty="0">
                <a:solidFill>
                  <a:schemeClr val="dk1"/>
                </a:solidFill>
              </a:rPr>
              <a:t>But even this approach still has its cons. First off is quantifying goals. We’re talking about vast, open-world games here, so the number of potential goals is absolutely massive. Technically, we don’t necessarily need to help players with every minor goal, but for GOAP to plan a set of actions, those sub-goals would still need to be considered.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Also, creating that robust GOAP system for an open-world game, especially a sandbox game, is a LOT of coding, and falls outside of a reasonable scope for a Master’s thesis–that’s why I’m focusing on the LLM portion first to see how far we can get with that alone. </a:t>
            </a:r>
            <a:endParaRPr dirty="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9b61d73c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9b61d73c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1" dirty="0"/>
              <a:t>Nonika</a:t>
            </a:r>
            <a:endParaRPr lang="en" dirty="0"/>
          </a:p>
          <a:p>
            <a:pPr marL="0" lvl="0" indent="0" algn="l" rtl="0">
              <a:spcBef>
                <a:spcPts val="0"/>
              </a:spcBef>
              <a:spcAft>
                <a:spcPts val="0"/>
              </a:spcAft>
              <a:buNone/>
            </a:pPr>
            <a:r>
              <a:rPr lang="en" dirty="0"/>
              <a:t>Where are we in this process? I’m currently doing literature review to see what has been done in the past, what has worked, and what hasn’t.</a:t>
            </a:r>
            <a:endParaRPr dirty="0"/>
          </a:p>
          <a:p>
            <a:pPr marL="0" lvl="0" indent="0" algn="l" rtl="0">
              <a:spcBef>
                <a:spcPts val="0"/>
              </a:spcBef>
              <a:spcAft>
                <a:spcPts val="0"/>
              </a:spcAft>
              <a:buNone/>
            </a:pPr>
            <a:r>
              <a:rPr lang="en" dirty="0"/>
              <a:t>My next step will be selecting a game for the implementation and experiments. Right now, our two main candidates are Minecraft and Vintage Story. If you haven’t heard of Vintage Story, it started off as a Minecraft mod, but its game mechanics grew so complex that the developers made their own game. Both of these games have mod support, so it’s practical to implement an assistant into them. The main tradeoff is that Minecraft is incredibly popular, while Vintage Story is a smaller indie game. When we choose a game, we will have to consider: do we want our participants to already be familiar with it? Do we want more data online, or less? Do we want the game to be as complex as possible?</a:t>
            </a:r>
            <a:endParaRPr dirty="0"/>
          </a:p>
          <a:p>
            <a:pPr marL="0" lvl="0" indent="0" algn="l" rtl="0">
              <a:spcBef>
                <a:spcPts val="0"/>
              </a:spcBef>
              <a:spcAft>
                <a:spcPts val="0"/>
              </a:spcAft>
              <a:buNone/>
            </a:pPr>
            <a:r>
              <a:rPr lang="en" dirty="0"/>
              <a:t>We do plan on conducting an informal “experiment” within our research lab to see how players respond to the vanilla gameplay, and what we observe may impact our choice.</a:t>
            </a:r>
            <a:endParaRPr dirty="0"/>
          </a:p>
          <a:p>
            <a:pPr marL="0" lvl="0" indent="0" algn="l" rtl="0">
              <a:spcBef>
                <a:spcPts val="0"/>
              </a:spcBef>
              <a:spcAft>
                <a:spcPts val="0"/>
              </a:spcAft>
              <a:buNone/>
            </a:pPr>
            <a:r>
              <a:rPr lang="en" dirty="0"/>
              <a:t>In January, I’ll be able to start implementing the mod, finalizing research questions, and get approval for my experiments. For the experiments, we’ll of course have participants play the game, with and without the assistant. Evaluating is where things get a bit tricky. We can definitely compare statistics to see if the assistant is helping players make more progress, or die less. However, arguably the most important part of a game is that it’s fun--so we’ll also do interviews to gather feedback on how the assistant impacts player experience.</a:t>
            </a:r>
            <a:endParaRPr dirty="0"/>
          </a:p>
          <a:p>
            <a:pPr marL="0" lvl="0" indent="0" algn="l" rtl="0">
              <a:spcBef>
                <a:spcPts val="0"/>
              </a:spcBef>
              <a:spcAft>
                <a:spcPts val="0"/>
              </a:spcAft>
              <a:buNone/>
            </a:pPr>
            <a:r>
              <a:rPr lang="en" dirty="0"/>
              <a:t>By the way, if you have any ideas, thoughts, or comments, please do chat with us after the talk, we would absolutely love to hear them!</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9b61d73c6f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9b61d73c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1" dirty="0"/>
              <a:t>Nonika</a:t>
            </a:r>
          </a:p>
          <a:p>
            <a:pPr marL="0" lvl="0" indent="0" algn="l" rtl="0">
              <a:spcBef>
                <a:spcPts val="0"/>
              </a:spcBef>
              <a:spcAft>
                <a:spcPts val="0"/>
              </a:spcAft>
              <a:buNone/>
            </a:pPr>
            <a:r>
              <a:rPr lang="en" dirty="0"/>
              <a:t>In terms of results, we hope to answer the following questions:</a:t>
            </a:r>
            <a:endParaRPr dirty="0"/>
          </a:p>
          <a:p>
            <a:pPr marL="457200" lvl="0" indent="-298450" algn="l" rtl="0">
              <a:spcBef>
                <a:spcPts val="0"/>
              </a:spcBef>
              <a:spcAft>
                <a:spcPts val="0"/>
              </a:spcAft>
              <a:buSzPts val="1100"/>
              <a:buAutoNum type="arabicPeriod"/>
            </a:pPr>
            <a:r>
              <a:rPr lang="en" dirty="0"/>
              <a:t>Is there a sweet spot for trial and error attempts? So for example, should we display tips only when the player dies, or are preventative tips welcome? How does this relate to player’s experience level? Will beginners get frustrated if they don’t get a tip immediately? Will experienced players get frustrated if they DO get a tip immediately? Or, will they appreciate the help learning the new mobs?</a:t>
            </a:r>
            <a:endParaRPr dirty="0"/>
          </a:p>
          <a:p>
            <a:pPr marL="457200" lvl="0" indent="-298450" algn="l" rtl="0">
              <a:spcBef>
                <a:spcPts val="0"/>
              </a:spcBef>
              <a:spcAft>
                <a:spcPts val="0"/>
              </a:spcAft>
              <a:buSzPts val="1100"/>
              <a:buAutoNum type="arabicPeriod"/>
            </a:pPr>
            <a:r>
              <a:rPr lang="en" dirty="0"/>
              <a:t>What data is most helpful for LLMs? Is it the initial prompt? The wiki? Something else?</a:t>
            </a:r>
            <a:endParaRPr dirty="0"/>
          </a:p>
          <a:p>
            <a:pPr marL="457200" lvl="0" indent="-298450" algn="l" rtl="0">
              <a:spcBef>
                <a:spcPts val="0"/>
              </a:spcBef>
              <a:spcAft>
                <a:spcPts val="0"/>
              </a:spcAft>
              <a:buSzPts val="1100"/>
              <a:buAutoNum type="arabicPeriod"/>
            </a:pPr>
            <a:r>
              <a:rPr lang="en" dirty="0"/>
              <a:t>What’s the best way to structure prompts?</a:t>
            </a:r>
            <a:endParaRPr dirty="0"/>
          </a:p>
          <a:p>
            <a:pPr marL="457200" lvl="0" indent="-298450" algn="l" rtl="0">
              <a:spcBef>
                <a:spcPts val="0"/>
              </a:spcBef>
              <a:spcAft>
                <a:spcPts val="0"/>
              </a:spcAft>
              <a:buSzPts val="1100"/>
              <a:buAutoNum type="arabicPeriod"/>
            </a:pPr>
            <a:r>
              <a:rPr lang="en" dirty="0"/>
              <a:t>Are tips accurate/helpful? How much does the LLM hallucinate? How easily are players able to follow tips?</a:t>
            </a:r>
            <a:endParaRPr dirty="0"/>
          </a:p>
          <a:p>
            <a:pPr marL="457200" lvl="0" indent="-298450" algn="l" rtl="0">
              <a:spcBef>
                <a:spcPts val="0"/>
              </a:spcBef>
              <a:spcAft>
                <a:spcPts val="0"/>
              </a:spcAft>
              <a:buSzPts val="1100"/>
              <a:buAutoNum type="arabicPeriod"/>
            </a:pPr>
            <a:r>
              <a:rPr lang="en" dirty="0"/>
              <a:t>Do the tips alleviate cognitive load for players? Depending on how many participants we’re able to recruit and if we get a significant sample of players with cognitive disabilities, we may be able to draw some conclusions regarding the accessibility it provides as well.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of course, the two most important questions we will answer:</a:t>
            </a:r>
            <a:endParaRPr dirty="0"/>
          </a:p>
          <a:p>
            <a:pPr marL="457200" lvl="0" indent="-298450" algn="l" rtl="0">
              <a:spcBef>
                <a:spcPts val="0"/>
              </a:spcBef>
              <a:spcAft>
                <a:spcPts val="0"/>
              </a:spcAft>
              <a:buSzPts val="1100"/>
              <a:buAutoNum type="arabicPeriod"/>
            </a:pPr>
            <a:r>
              <a:rPr lang="en" dirty="0"/>
              <a:t>Do players like it? Do they find it helpful?</a:t>
            </a:r>
            <a:endParaRPr dirty="0"/>
          </a:p>
          <a:p>
            <a:pPr marL="457200" lvl="0" indent="-298450" algn="l" rtl="0">
              <a:spcBef>
                <a:spcPts val="0"/>
              </a:spcBef>
              <a:spcAft>
                <a:spcPts val="0"/>
              </a:spcAft>
              <a:buSzPts val="1100"/>
              <a:buAutoNum type="arabicPeriod"/>
            </a:pPr>
            <a:r>
              <a:rPr lang="en" dirty="0"/>
              <a:t>Is this worth implementing in games?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Finding the answers to all these questions will take a while... </a:t>
            </a:r>
            <a:endParaRPr dirty="0"/>
          </a:p>
          <a:p>
            <a:pPr marL="0" lvl="0" indent="0" algn="l" rtl="0">
              <a:spcBef>
                <a:spcPts val="0"/>
              </a:spcBef>
              <a:spcAft>
                <a:spcPts val="0"/>
              </a:spcAft>
              <a:buClr>
                <a:schemeClr val="dk1"/>
              </a:buClr>
              <a:buSzPts val="1100"/>
              <a:buFont typeface="Arial"/>
              <a:buNone/>
            </a:pPr>
            <a:r>
              <a:rPr lang="en" dirty="0">
                <a:solidFill>
                  <a:schemeClr val="dk1"/>
                </a:solidFill>
              </a:rPr>
              <a:t>In the meantime, let’s take a look at some other ways we can incorporate AI to improve accessibility and cognitive load in games.</a:t>
            </a: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8890baf57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8890baf57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And within just a few hours, I had collected a mini textbook of tutorials. I got overwhelmed, and uninstalled the game. It wasn’t until a friend offered to teach me a year later that I gave Genshin another try. Turns out, I wasn’t the only one either.</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8e5887f27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8e5887f2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First, let’s discuss how you can identify the metaphorical “stairs” in your game. This is where some people can struggle, because accessibility and user experience improvements are meant to remove challenges for players, right? Technically yes, but “challenge” is a misleading word because game challenges are what make games fun!</a:t>
            </a:r>
            <a:endParaRPr/>
          </a:p>
          <a:p>
            <a:pPr marL="0" lvl="0" indent="0" algn="l" rtl="0">
              <a:spcBef>
                <a:spcPts val="0"/>
              </a:spcBef>
              <a:spcAft>
                <a:spcPts val="0"/>
              </a:spcAft>
              <a:buNone/>
            </a:pPr>
            <a:r>
              <a:rPr lang="en">
                <a:solidFill>
                  <a:schemeClr val="dk1"/>
                </a:solidFill>
              </a:rPr>
              <a:t>In this particular example, the whole point of the quest is to find the shovel, that’s the game challenge, so when the player discovers that the whole quest is already solved and there’s no challenge, they’re understandably upset--there’s nothing for them to do other than walk towards the arrows!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Instead, you can think of the “stairs” in your game as a consequence of the fun parts.</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66678169f1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66678169f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solidFill>
                  <a:schemeClr val="dk1"/>
                </a:solidFill>
              </a:rPr>
              <a:t>In terms of the cognitive load specifically, it’s the vastness and complexity of modern games. They have these gorgeous, immersive worlds where you get to truly live in the game, and that’s incredible! But as a consequence, there’s a lot for players to notice, pay attention to, keep track of, learn, and remember.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Let’s go back to our Minecraft example. Minecraft has an infinitely generated world and one of the best parts is wandering around that world, finding cool landscapes, and exploring mineshafts and temples. The consequence is that 3 hours later, you’re thousands of blocks away from home, and you can’t find your way back.</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66678169f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66678169f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That’s why this minimap mod is used in like, every modpack ever. Instead of having the players remember or write down the coordinates of their base and any cool structures they want to revisit, they can save locations as waypoints which display on their map and in their world. Players also have the option of teleporting between waypoints, if they so choose. You’ll notice the HUD includes a minimap with coordinates, a compass, and all the mobs in the area. If you’ve ever played Minecraft with this mod, you know just how much cognitive load it takes off of you. You truly get to focus on the fun parts of Minecraft instead of trying to remember coordinates and directions.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66678169f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66678169f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Clr>
                <a:schemeClr val="dk1"/>
              </a:buClr>
              <a:buSzPts val="1100"/>
              <a:buFont typeface="Arial"/>
              <a:buNone/>
            </a:pPr>
            <a:r>
              <a:rPr lang="en"/>
              <a:t>Now that we understand how to identify cognitive challenges, let’s take a look at some AI solutions for games. These ideas are going to be a lot easier to implement than my research, and they’re certainly not the only possible methods. We just want to get you thinking creatively about what you can do with AI!</a:t>
            </a:r>
            <a:endParaRPr/>
          </a:p>
          <a:p>
            <a:pPr marL="0" lvl="0" indent="0" algn="l" rtl="0">
              <a:spcBef>
                <a:spcPts val="0"/>
              </a:spcBef>
              <a:spcAft>
                <a:spcPts val="0"/>
              </a:spcAft>
              <a:buClr>
                <a:schemeClr val="dk1"/>
              </a:buClr>
              <a:buSzPts val="1100"/>
              <a:buFont typeface="Arial"/>
              <a:buNone/>
            </a:pPr>
            <a:r>
              <a:rPr lang="en"/>
              <a:t>Let’s start with fast-paced PVP games, like Overwatch.</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8e5887f27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8e5887f27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Overwatch is actually known for having some of the most in depth accessibility settings in gaming history. You can remap any button, change any colour, even customize your crosshair! </a:t>
            </a:r>
            <a:r>
              <a:rPr lang="en">
                <a:solidFill>
                  <a:schemeClr val="dk1"/>
                </a:solidFill>
              </a:rPr>
              <a:t>But like many modern games, especially PVP shooter games, there is a significant cognitive load for players.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8e5887f27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8e5887f27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I mentioned before how it can be hard to pay attention to everything happening in a massive teamfight. And the HUD does help draw the player’s attention to certain things, like their low health, indicated by the red vignette. But what now? Where’s the nearest health pack? If your players are focused on say, killing enemies, not dying, and pushing the objective, it may take them a long time to learn all the map layouts and all the little corners with hidden health packs. </a:t>
            </a:r>
            <a:endParaRPr/>
          </a:p>
          <a:p>
            <a:pPr marL="0" lvl="0" indent="0" algn="l" rtl="0">
              <a:spcBef>
                <a:spcPts val="0"/>
              </a:spcBef>
              <a:spcAft>
                <a:spcPts val="0"/>
              </a:spcAft>
              <a:buNone/>
            </a:pPr>
            <a:r>
              <a:rPr lang="en"/>
              <a:t>If you’ve implemented enemy AI in your game and they’re able to pathfind to the nearest health pack, or other key items using A*, well, there’s your solution! It’s super easy to use that same function to display paths on your players’ HUD which could help them learn map layouts!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87363aae2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87363aae2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What else can we do with traditional AI methods? Well, we could potentially apply it to the overwhelming quest problem. If the fun part of your game is that there’s a rich world with a TON of quests, the consequence is that your players now have to decide which ones to focus on. If they’re running across the map for a quest, are there any mini quests that they can take care of along the way?</a:t>
            </a:r>
            <a:endParaRPr dirty="0"/>
          </a:p>
          <a:p>
            <a:pPr marL="0" lvl="0" indent="0" algn="l" rtl="0">
              <a:spcBef>
                <a:spcPts val="0"/>
              </a:spcBef>
              <a:spcAft>
                <a:spcPts val="0"/>
              </a:spcAft>
              <a:buNone/>
            </a:pPr>
            <a:r>
              <a:rPr lang="en" dirty="0"/>
              <a:t>Speaking of “mini quests”, your player has stayed up until midnight and they should really get to sleep… but they do have time for one more quest, if it’s short… but how can they tell which one is actually short, and which one seems short until it’s an hour later and HOW is it still going?</a:t>
            </a:r>
            <a:endParaRPr dirty="0"/>
          </a:p>
          <a:p>
            <a:pPr marL="0" lvl="0" indent="0" algn="l" rtl="0">
              <a:spcBef>
                <a:spcPts val="0"/>
              </a:spcBef>
              <a:spcAft>
                <a:spcPts val="0"/>
              </a:spcAft>
              <a:buNone/>
            </a:pPr>
            <a:r>
              <a:rPr lang="en" dirty="0"/>
              <a:t>Suggestions by difficulty and rewards could also be super helpful, but may be a bit tricker to implement depending on your game. Overall, helping your players sort through quests can help prevent your players from getting overwhelmed, and keep them focused on the fun questing part for longer!</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8b091fb18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8b091fb18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In terms of Generative AI, as we know, it’s very good at summarizing long text. As such, we can easily use it to recap the story so far, or summarize the current task for players who maybe haven’t played the game in a few weeks. It could also be very helpful in providing players with item suggestions, especially in games with randomized statistics. In this example, the Legendary weapon on the left seems like it does less damage, but it also has a special effect which makes it more powerful in practice. It has the tagline “One is enough” but clearly that doesn’t really explain what it does. So it could be helpful to use Generative AI to summarize your game’s instructions, documentation, or wiki on a much smaller scale in comparison to Nonika’s research. It could also be helpful to choose a set of weapons or items to create a loadout for the player based on their playstyle or preferences.</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87363aae2b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87363aae2b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Thank you all for having us and for listening! When we get back to Canada, I’ll keep working on my research and figure out what works, what doesn’t, and how players feel about LLM-generated tips, so stay tuned for those results! It might take a bit so feel free to connect with us…</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8b091fb181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8b091fb181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Nonika</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also hope that we sparked some thoughts and ideas on how to incorporate AI assistance into our beloved games, and we are excited to hear any questions or comments you have!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8890baf57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8890baf5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Nonika</a:t>
            </a:r>
            <a:endParaRPr b="1"/>
          </a:p>
          <a:p>
            <a:pPr marL="0" lvl="0" indent="0" algn="l" rtl="0">
              <a:spcBef>
                <a:spcPts val="0"/>
              </a:spcBef>
              <a:spcAft>
                <a:spcPts val="0"/>
              </a:spcAft>
              <a:buNone/>
            </a:pPr>
            <a:r>
              <a:rPr lang="en"/>
              <a:t>In terms of tutorial best practices, Genshin Impact did nothing wrong. It introduced mechanics a little at a time and allowed the player to practice each mechanic before introducing another one. Having the ability to reread the tutorials at any time is also incredibly important--players might want to refer back to the tutorials in case that accidentally skipped something, or if they just need a refresher. But text-based instructions clearly have their faults: they’re kinda boring.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8890baf57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8890baf57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Here’s another example: This is a fan-made production web which details how to get every single item in Minecraft. It was last updated 11 years ago. With how many items and mobs have been introduced over the years, I certainly don’t blame the creator for not attempting to map all of that out.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887bc08e4d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887bc08e4d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That is why both of us having a background in games and AI figured, why not try to explore how we can make games more accessible using AI.</a:t>
            </a:r>
            <a:endParaRPr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887bc08e4d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887bc08e4d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Nonika</a:t>
            </a:r>
            <a:endParaRPr b="1" dirty="0"/>
          </a:p>
          <a:p>
            <a:pPr marL="0" lvl="0" indent="0" algn="l" rtl="0">
              <a:spcBef>
                <a:spcPts val="0"/>
              </a:spcBef>
              <a:spcAft>
                <a:spcPts val="0"/>
              </a:spcAft>
              <a:buNone/>
            </a:pPr>
            <a:r>
              <a:rPr lang="en" dirty="0"/>
              <a:t>Hi, I’m Nonika, and I’m a Master’s student at the University of Windsor. I’ve always loved video games. I started programming simple games in high school using Java, and during my Bachelor’s degree I learned Unity, C#, and AI for games. I also did a minor in Communication, Media, and Film, which gave me a really good understanding of captivating audiences and online communities.</a:t>
            </a:r>
            <a:endParaRPr dirty="0"/>
          </a:p>
          <a:p>
            <a:pPr marL="0" lvl="0" indent="0" algn="l" rtl="0">
              <a:spcBef>
                <a:spcPts val="0"/>
              </a:spcBef>
              <a:spcAft>
                <a:spcPts val="0"/>
              </a:spcAft>
              <a:buNone/>
            </a:pPr>
            <a:r>
              <a:rPr lang="en" dirty="0"/>
              <a:t>Right now, I’m working on my Master’s degree, where I’m researching applying AI to accessibility and user experience in games! My thesis proposal not only got me the Vector Scholarship in AI, but it also gave me the opportunity to fly out here to England and discuss it with industry professionals at the AI and Games conference, so I’m super excited to be here!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887bc08e4d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887bc08e4d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Steven</a:t>
            </a:r>
            <a:endParaRPr b="1" dirty="0"/>
          </a:p>
          <a:p>
            <a:pPr marL="0" lvl="0" indent="0" algn="l" rtl="0">
              <a:spcBef>
                <a:spcPts val="0"/>
              </a:spcBef>
              <a:spcAft>
                <a:spcPts val="0"/>
              </a:spcAft>
              <a:buNone/>
            </a:pPr>
            <a:r>
              <a:rPr lang="en" dirty="0"/>
              <a:t>Hi I’m Steven! Been making video games since around five years old starting with “The 3D Gamemaker” if anyone has ever even heard of that. Got into Unity development when I was still in elementary school–back then it even had a Python like language called Boo. While I started with making games most of my experience over time really branched out more into the world of robotics and industrial manufacturing, using tools like Unity to rig simulations and digital twins. I’d like to say I was doing it before it really started to become popular to do so. Throughout all that my main passion is still games and I’ve taught game development at the University of Windsor and the University of Detroit Mercy.</a:t>
            </a: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800"/>
              <a:buFont typeface="Anton"/>
              <a:buNone/>
              <a:defRPr sz="4800">
                <a:latin typeface="Anton"/>
                <a:ea typeface="Anton"/>
                <a:cs typeface="Anton"/>
                <a:sym typeface="Anton"/>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492250"/>
            <a:ext cx="8520600" cy="30765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Font typeface="Manrope Medium"/>
              <a:buChar char="●"/>
              <a:defRPr>
                <a:solidFill>
                  <a:schemeClr val="dk1"/>
                </a:solidFill>
                <a:latin typeface="Manrope Medium"/>
                <a:ea typeface="Manrope Medium"/>
                <a:cs typeface="Manrope Medium"/>
                <a:sym typeface="Manrope Medium"/>
              </a:defRPr>
            </a:lvl1pPr>
            <a:lvl2pPr marL="914400" lvl="1" indent="-317500">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2pPr>
            <a:lvl3pPr marL="1371600" lvl="2" indent="-317500">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3pPr>
            <a:lvl4pPr marL="1828800" lvl="3" indent="-317500">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4pPr>
            <a:lvl5pPr marL="2286000" lvl="4" indent="-317500">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5pPr>
            <a:lvl6pPr marL="2743200" lvl="5" indent="-317500">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6pPr>
            <a:lvl7pPr marL="3200400" lvl="6" indent="-317500">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7pPr>
            <a:lvl8pPr marL="3657600" lvl="7" indent="-317500">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8pPr>
            <a:lvl9pPr marL="4114800" lvl="8" indent="-317500">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800"/>
              <a:buFont typeface="Anton"/>
              <a:buNone/>
              <a:defRPr sz="4800">
                <a:latin typeface="Anton"/>
                <a:ea typeface="Anton"/>
                <a:cs typeface="Anton"/>
                <a:sym typeface="Anton"/>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344850"/>
            <a:ext cx="3999900" cy="3224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dk1"/>
              </a:buClr>
              <a:buSzPts val="1400"/>
              <a:buFont typeface="Manrope Medium"/>
              <a:buChar char="●"/>
              <a:defRPr sz="1400">
                <a:solidFill>
                  <a:schemeClr val="dk1"/>
                </a:solidFill>
                <a:latin typeface="Manrope Medium"/>
                <a:ea typeface="Manrope Medium"/>
                <a:cs typeface="Manrope Medium"/>
                <a:sym typeface="Manrope Medium"/>
              </a:defRPr>
            </a:lvl1pPr>
            <a:lvl2pPr marL="914400" lvl="1"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2pPr>
            <a:lvl3pPr marL="1371600" lvl="2"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3pPr>
            <a:lvl4pPr marL="1828800" lvl="3"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4pPr>
            <a:lvl5pPr marL="2286000" lvl="4"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5pPr>
            <a:lvl6pPr marL="2743200" lvl="5"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6pPr>
            <a:lvl7pPr marL="3200400" lvl="6"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7pPr>
            <a:lvl8pPr marL="3657600" lvl="7"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8pPr>
            <a:lvl9pPr marL="4114800" lvl="8"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9pPr>
          </a:lstStyle>
          <a:p>
            <a:endParaRPr/>
          </a:p>
        </p:txBody>
      </p:sp>
      <p:sp>
        <p:nvSpPr>
          <p:cNvPr id="23" name="Google Shape;23;p5"/>
          <p:cNvSpPr txBox="1">
            <a:spLocks noGrp="1"/>
          </p:cNvSpPr>
          <p:nvPr>
            <p:ph type="body" idx="2"/>
          </p:nvPr>
        </p:nvSpPr>
        <p:spPr>
          <a:xfrm>
            <a:off x="4832400" y="1344675"/>
            <a:ext cx="3999900" cy="3224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dk1"/>
              </a:buClr>
              <a:buSzPts val="1400"/>
              <a:buFont typeface="Manrope Medium"/>
              <a:buChar char="●"/>
              <a:defRPr sz="1400">
                <a:solidFill>
                  <a:schemeClr val="dk1"/>
                </a:solidFill>
                <a:latin typeface="Manrope Medium"/>
                <a:ea typeface="Manrope Medium"/>
                <a:cs typeface="Manrope Medium"/>
                <a:sym typeface="Manrope Medium"/>
              </a:defRPr>
            </a:lvl1pPr>
            <a:lvl2pPr marL="914400" lvl="1"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2pPr>
            <a:lvl3pPr marL="1371600" lvl="2"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3pPr>
            <a:lvl4pPr marL="1828800" lvl="3"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4pPr>
            <a:lvl5pPr marL="2286000" lvl="4"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5pPr>
            <a:lvl6pPr marL="2743200" lvl="5"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6pPr>
            <a:lvl7pPr marL="3200400" lvl="6"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7pPr>
            <a:lvl8pPr marL="3657600" lvl="7"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8pPr>
            <a:lvl9pPr marL="4114800" lvl="8" indent="-304800">
              <a:spcBef>
                <a:spcPts val="0"/>
              </a:spcBef>
              <a:spcAft>
                <a:spcPts val="0"/>
              </a:spcAft>
              <a:buClr>
                <a:schemeClr val="dk1"/>
              </a:buClr>
              <a:buSzPts val="1200"/>
              <a:buFont typeface="Manrope Medium"/>
              <a:buChar char="■"/>
              <a:defRPr sz="1200">
                <a:solidFill>
                  <a:schemeClr val="dk1"/>
                </a:solidFill>
                <a:latin typeface="Manrope Medium"/>
                <a:ea typeface="Manrope Medium"/>
                <a:cs typeface="Manrope Medium"/>
                <a:sym typeface="Manrope Medium"/>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4800"/>
              <a:buFont typeface="Anton"/>
              <a:buNone/>
              <a:defRPr sz="4800">
                <a:solidFill>
                  <a:schemeClr val="dk1"/>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88150"/>
            <a:ext cx="8520600" cy="32808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Manrope Medium"/>
              <a:buChar char="●"/>
              <a:defRPr sz="1800">
                <a:solidFill>
                  <a:schemeClr val="dk1"/>
                </a:solidFill>
                <a:latin typeface="Manrope Medium"/>
                <a:ea typeface="Manrope Medium"/>
                <a:cs typeface="Manrope Medium"/>
                <a:sym typeface="Manrope Medium"/>
              </a:defRPr>
            </a:lvl1pPr>
            <a:lvl2pPr marL="914400" lvl="1"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2pPr>
            <a:lvl3pPr marL="1371600" lvl="2"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3pPr>
            <a:lvl4pPr marL="1828800" lvl="3"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4pPr>
            <a:lvl5pPr marL="2286000" lvl="4"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5pPr>
            <a:lvl6pPr marL="2743200" lvl="5"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6pPr>
            <a:lvl7pPr marL="3200400" lvl="6"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7pPr>
            <a:lvl8pPr marL="3657600" lvl="7"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8pPr>
            <a:lvl9pPr marL="4114800" lvl="8" indent="-317500">
              <a:lnSpc>
                <a:spcPct val="115000"/>
              </a:lnSpc>
              <a:spcBef>
                <a:spcPts val="0"/>
              </a:spcBef>
              <a:spcAft>
                <a:spcPts val="0"/>
              </a:spcAft>
              <a:buClr>
                <a:schemeClr val="dk1"/>
              </a:buClr>
              <a:buSzPts val="1400"/>
              <a:buFont typeface="Manrope Medium"/>
              <a:buChar char="■"/>
              <a:defRPr>
                <a:solidFill>
                  <a:schemeClr val="dk1"/>
                </a:solidFill>
                <a:latin typeface="Manrope Medium"/>
                <a:ea typeface="Manrope Medium"/>
                <a:cs typeface="Manrope Medium"/>
                <a:sym typeface="Manrope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sketchplanations.com/the-curb-cut-effec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hyperlink" Target="https://gameaccessibilityguidelines.com" TargetMode="External"/><Relationship Id="rId7" Type="http://schemas.openxmlformats.org/officeDocument/2006/relationships/hyperlink" Target="https://thegamersbrain.com"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www.gamesur.com" TargetMode="External"/><Relationship Id="rId5" Type="http://schemas.openxmlformats.org/officeDocument/2006/relationships/hyperlink" Target="https://caniplaythat.com" TargetMode="External"/><Relationship Id="rId4" Type="http://schemas.openxmlformats.org/officeDocument/2006/relationships/hyperlink" Target="https://accessible.games/accessible-player-experienc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caniplaythat.com/category/resources/accessibility-reference-guid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steamcommunity.com/sharedfiles/filedetails/?id=836319872"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reddit.com/r/Minecraft/comments/ijq4js/finished_working_on_my_lake_house_toda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minecraft.fandom.com/wiki/Recipe_boo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minecraft.wiki/"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hyperlink" Target="https://www.instagram.com/p/C-sekbepLH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www.reddit.com/r/Minecraft/comments/n9i3k3/installing_windows_98_on_my_minecraft_pc/"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hyperlink" Target="https://minecraft.fandom.com/wiki/Coordinat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www.curseforge.com/minecraft/texture-packs/new-glowing-or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www.lifehack.org/851026/spaced-repetiti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www.minecraft.net/en-us"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www.centigrade.de/en/blog/game-fun-for-all-what-game-accessibility-is-all-abou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comments" Target="../comments/comment1.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vintagestory.at/" TargetMode="External"/><Relationship Id="rId5" Type="http://schemas.openxmlformats.org/officeDocument/2006/relationships/hyperlink" Target="https://www.minecraft.net/en-us" TargetMode="Externa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comments" Target="../comments/comment2.xml"/><Relationship Id="rId4" Type="http://schemas.openxmlformats.org/officeDocument/2006/relationships/hyperlink" Target="https://www.instagram.com/p/DPCjyIxjjRX/"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reddit.com/r/Genshin_Impact/comments/1ar76ce/do_i_need_to_read_thi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www.reddit.com/r/gaming/comments/ym6oyz/quest_marker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www.tiktok.com/@thatgirl5arah/video/716941639312384337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www.curseforge.com/minecraft/mc-mods/xaeros-minimap"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s://www.powerpyx.com/borderlands-3-side-missions-walkthrough/"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reddit.com/r/borderlands3/comments/vvsaqk/i_dont_understand_how_to_compare_weapons/"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reddit.com/r/Minecraft/comments/2lrbth/updated_minecraft_production_web_for_18_v160/"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gif"/><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815700" y="1474838"/>
            <a:ext cx="7512600" cy="12762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6000" b="1">
                <a:solidFill>
                  <a:srgbClr val="131313"/>
                </a:solidFill>
                <a:latin typeface="Anton"/>
                <a:ea typeface="Anton"/>
                <a:cs typeface="Anton"/>
                <a:sym typeface="Anton"/>
              </a:rPr>
              <a:t>PRESS A FOR ASSISTANCE</a:t>
            </a:r>
            <a:endParaRPr sz="6000" b="1">
              <a:solidFill>
                <a:srgbClr val="131313"/>
              </a:solidFill>
              <a:latin typeface="Anton"/>
              <a:ea typeface="Anton"/>
              <a:cs typeface="Anton"/>
              <a:sym typeface="Anton"/>
            </a:endParaRPr>
          </a:p>
        </p:txBody>
      </p:sp>
      <p:sp>
        <p:nvSpPr>
          <p:cNvPr id="55" name="Google Shape;55;p13"/>
          <p:cNvSpPr txBox="1"/>
          <p:nvPr/>
        </p:nvSpPr>
        <p:spPr>
          <a:xfrm>
            <a:off x="815700" y="2244725"/>
            <a:ext cx="7512600" cy="9228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3600" b="1">
                <a:solidFill>
                  <a:schemeClr val="dk1"/>
                </a:solidFill>
                <a:latin typeface="Caveat"/>
                <a:ea typeface="Caveat"/>
                <a:cs typeface="Caveat"/>
                <a:sym typeface="Caveat"/>
              </a:rPr>
              <a:t>Making Games Accessible With AI</a:t>
            </a:r>
            <a:endParaRPr sz="3600" b="1">
              <a:solidFill>
                <a:schemeClr val="dk1"/>
              </a:solidFill>
              <a:latin typeface="Caveat"/>
              <a:ea typeface="Caveat"/>
              <a:cs typeface="Caveat"/>
              <a:sym typeface="Caveat"/>
            </a:endParaRPr>
          </a:p>
        </p:txBody>
      </p:sp>
      <p:sp>
        <p:nvSpPr>
          <p:cNvPr id="56" name="Google Shape;56;p13"/>
          <p:cNvSpPr txBox="1"/>
          <p:nvPr/>
        </p:nvSpPr>
        <p:spPr>
          <a:xfrm>
            <a:off x="815700" y="3167518"/>
            <a:ext cx="7512600" cy="5706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300">
                <a:solidFill>
                  <a:srgbClr val="131313"/>
                </a:solidFill>
                <a:latin typeface="Manrope"/>
                <a:ea typeface="Manrope"/>
                <a:cs typeface="Manrope"/>
                <a:sym typeface="Manrope"/>
              </a:rPr>
              <a:t>Veronica Reingold and Steven Rice</a:t>
            </a:r>
            <a:endParaRPr sz="2300">
              <a:solidFill>
                <a:srgbClr val="131313"/>
              </a:solidFill>
              <a:latin typeface="Manrope"/>
              <a:ea typeface="Manrope"/>
              <a:cs typeface="Manrope"/>
              <a:sym typeface="Manrope"/>
            </a:endParaRPr>
          </a:p>
        </p:txBody>
      </p:sp>
      <p:sp>
        <p:nvSpPr>
          <p:cNvPr id="57" name="Google Shape;57;p13"/>
          <p:cNvSpPr txBox="1"/>
          <p:nvPr/>
        </p:nvSpPr>
        <p:spPr>
          <a:xfrm>
            <a:off x="986250" y="3044050"/>
            <a:ext cx="7171500" cy="540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Manrope Medium"/>
              <a:ea typeface="Manrope Medium"/>
              <a:cs typeface="Manrope Medium"/>
              <a:sym typeface="Manrope Medium"/>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87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latin typeface="Anton"/>
                <a:ea typeface="Anton"/>
                <a:cs typeface="Anton"/>
                <a:sym typeface="Anton"/>
              </a:rPr>
              <a:t>Terminology</a:t>
            </a:r>
            <a:endParaRPr sz="4800">
              <a:latin typeface="Anton"/>
              <a:ea typeface="Anton"/>
              <a:cs typeface="Anton"/>
              <a:sym typeface="Anton"/>
            </a:endParaRPr>
          </a:p>
        </p:txBody>
      </p:sp>
      <p:sp>
        <p:nvSpPr>
          <p:cNvPr id="129" name="Google Shape;129;p22"/>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10</a:t>
            </a:r>
            <a:endParaRPr sz="1000">
              <a:solidFill>
                <a:schemeClr val="accent2"/>
              </a:solidFill>
            </a:endParaRPr>
          </a:p>
        </p:txBody>
      </p:sp>
      <p:graphicFrame>
        <p:nvGraphicFramePr>
          <p:cNvPr id="2" name="Table 1">
            <a:extLst>
              <a:ext uri="{FF2B5EF4-FFF2-40B4-BE49-F238E27FC236}">
                <a16:creationId xmlns:a16="http://schemas.microsoft.com/office/drawing/2014/main" id="{5CFAC3F1-0842-8C48-B9F1-65755F449D85}"/>
              </a:ext>
            </a:extLst>
          </p:cNvPr>
          <p:cNvGraphicFramePr>
            <a:graphicFrameLocks noGrp="1"/>
          </p:cNvGraphicFramePr>
          <p:nvPr>
            <p:extLst>
              <p:ext uri="{D42A27DB-BD31-4B8C-83A1-F6EECF244321}">
                <p14:modId xmlns:p14="http://schemas.microsoft.com/office/powerpoint/2010/main" val="2137091033"/>
              </p:ext>
            </p:extLst>
          </p:nvPr>
        </p:nvGraphicFramePr>
        <p:xfrm>
          <a:off x="452776" y="1498075"/>
          <a:ext cx="8312084" cy="3125965"/>
        </p:xfrm>
        <a:graphic>
          <a:graphicData uri="http://schemas.openxmlformats.org/drawingml/2006/table">
            <a:tbl>
              <a:tblPr firstRow="1" bandRow="1">
                <a:tableStyleId>{3B4B98B0-60AC-42C2-AFA5-B58CD77FA1E5}</a:tableStyleId>
              </a:tblPr>
              <a:tblGrid>
                <a:gridCol w="2306896">
                  <a:extLst>
                    <a:ext uri="{9D8B030D-6E8A-4147-A177-3AD203B41FA5}">
                      <a16:colId xmlns:a16="http://schemas.microsoft.com/office/drawing/2014/main" val="3216058484"/>
                    </a:ext>
                  </a:extLst>
                </a:gridCol>
                <a:gridCol w="6005188">
                  <a:extLst>
                    <a:ext uri="{9D8B030D-6E8A-4147-A177-3AD203B41FA5}">
                      <a16:colId xmlns:a16="http://schemas.microsoft.com/office/drawing/2014/main" val="3387392213"/>
                    </a:ext>
                  </a:extLst>
                </a:gridCol>
              </a:tblGrid>
              <a:tr h="62519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Accessibility</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accommodations for individuals with disabilities*</a:t>
                      </a:r>
                    </a:p>
                  </a:txBody>
                  <a:tcPr anchor="ctr">
                    <a:lnL>
                      <a:noFill/>
                    </a:lnL>
                    <a:lnR>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80389599"/>
                  </a:ext>
                </a:extLst>
              </a:tr>
              <a:tr h="62519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Approachability</a:t>
                      </a:r>
                    </a:p>
                  </a:txBody>
                  <a:tcPr anchor="ctr">
                    <a:lnL>
                      <a:noFill/>
                    </a:lnL>
                    <a:lnR>
                      <a:noFill/>
                    </a:lnR>
                    <a:lnT w="12700" cmpd="sng">
                      <a:noFill/>
                    </a:lnT>
                    <a:lnB>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early game: tutorials and communities</a:t>
                      </a:r>
                    </a:p>
                  </a:txBody>
                  <a:tcPr anchor="ctr">
                    <a:lnL>
                      <a:noFill/>
                    </a:lnL>
                    <a:lnR>
                      <a:noFill/>
                    </a:lnR>
                    <a:lnT w="12700" cmpd="sng">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0944381"/>
                  </a:ext>
                </a:extLst>
              </a:tr>
              <a:tr h="62519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Learnability</a:t>
                      </a:r>
                    </a:p>
                  </a:txBody>
                  <a:tcPr anchor="ctr">
                    <a:lnL>
                      <a:noFill/>
                    </a:lnL>
                    <a:lnR>
                      <a:noFill/>
                    </a:lnR>
                    <a:lnT>
                      <a:noFill/>
                    </a:lnT>
                    <a:lnB>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late game: tutorials and mastery</a:t>
                      </a:r>
                    </a:p>
                  </a:txBody>
                  <a:tcPr anchor="ctr">
                    <a:lnL>
                      <a:noFill/>
                    </a:lnL>
                    <a:lnR>
                      <a:noFill/>
                    </a:lnR>
                    <a:lnT>
                      <a:noFill/>
                    </a:lnT>
                    <a:lnB>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934573325"/>
                  </a:ext>
                </a:extLst>
              </a:tr>
              <a:tr h="62519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Difficulty</a:t>
                      </a:r>
                    </a:p>
                  </a:txBody>
                  <a:tcPr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game challenge and personal skills</a:t>
                      </a:r>
                    </a:p>
                  </a:txBody>
                  <a:tcPr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9577949"/>
                  </a:ext>
                </a:extLst>
              </a:tr>
              <a:tr h="62519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User Experience</a:t>
                      </a:r>
                    </a:p>
                  </a:txBody>
                  <a:tcPr anchor="ctr">
                    <a:lnL>
                      <a:noFill/>
                    </a:lnL>
                    <a:lnR>
                      <a:noFill/>
                    </a:lnR>
                    <a:lnT>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CA" sz="2000" b="0" dirty="0">
                          <a:latin typeface="Manrope Medium" panose="020B0604020202020204" charset="0"/>
                        </a:rPr>
                        <a:t>effectiveness of game, HUD, and UI</a:t>
                      </a:r>
                    </a:p>
                  </a:txBody>
                  <a:tcPr anchor="ctr">
                    <a:lnL>
                      <a:noFill/>
                    </a:lnL>
                    <a:lnR>
                      <a:noFill/>
                    </a:lnR>
                    <a:lnT>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42175253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3"/>
          <p:cNvPicPr preferRelativeResize="0"/>
          <p:nvPr/>
        </p:nvPicPr>
        <p:blipFill>
          <a:blip r:embed="rId3">
            <a:alphaModFix/>
          </a:blip>
          <a:stretch>
            <a:fillRect/>
          </a:stretch>
        </p:blipFill>
        <p:spPr>
          <a:xfrm>
            <a:off x="0" y="8"/>
            <a:ext cx="9144000" cy="5143492"/>
          </a:xfrm>
          <a:prstGeom prst="rect">
            <a:avLst/>
          </a:prstGeom>
          <a:noFill/>
          <a:ln>
            <a:noFill/>
          </a:ln>
        </p:spPr>
      </p:pic>
      <p:sp>
        <p:nvSpPr>
          <p:cNvPr id="135" name="Google Shape;135;p23"/>
          <p:cNvSpPr txBox="1"/>
          <p:nvPr/>
        </p:nvSpPr>
        <p:spPr>
          <a:xfrm>
            <a:off x="196150" y="4691850"/>
            <a:ext cx="21765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The Last of Us - Naughty Dog</a:t>
            </a:r>
            <a:endParaRPr sz="1000">
              <a:solidFill>
                <a:schemeClr val="accent4"/>
              </a:solidFill>
            </a:endParaRPr>
          </a:p>
        </p:txBody>
      </p:sp>
      <p:sp>
        <p:nvSpPr>
          <p:cNvPr id="136" name="Google Shape;136;p23"/>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11</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45025"/>
            <a:ext cx="2661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Curb-Cut Effect</a:t>
            </a:r>
            <a:endParaRPr/>
          </a:p>
        </p:txBody>
      </p:sp>
      <p:sp>
        <p:nvSpPr>
          <p:cNvPr id="142" name="Google Shape;142;p24"/>
          <p:cNvSpPr txBox="1">
            <a:spLocks noGrp="1"/>
          </p:cNvSpPr>
          <p:nvPr>
            <p:ph type="body" idx="1"/>
          </p:nvPr>
        </p:nvSpPr>
        <p:spPr>
          <a:xfrm>
            <a:off x="311700" y="2124975"/>
            <a:ext cx="2389200" cy="2443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t>Originally made made for wheelchair users, curb cuts are a fantastic example of how accessibility features benefit all users!</a:t>
            </a:r>
            <a:endParaRPr/>
          </a:p>
        </p:txBody>
      </p:sp>
      <p:pic>
        <p:nvPicPr>
          <p:cNvPr id="143" name="Google Shape;143;p24"/>
          <p:cNvPicPr preferRelativeResize="0"/>
          <p:nvPr/>
        </p:nvPicPr>
        <p:blipFill>
          <a:blip r:embed="rId3">
            <a:alphaModFix/>
          </a:blip>
          <a:stretch>
            <a:fillRect/>
          </a:stretch>
        </p:blipFill>
        <p:spPr>
          <a:xfrm>
            <a:off x="3077291" y="0"/>
            <a:ext cx="6066710" cy="5143500"/>
          </a:xfrm>
          <a:prstGeom prst="rect">
            <a:avLst/>
          </a:prstGeom>
          <a:noFill/>
          <a:ln>
            <a:noFill/>
          </a:ln>
        </p:spPr>
      </p:pic>
      <p:sp>
        <p:nvSpPr>
          <p:cNvPr id="144" name="Google Shape;144;p24"/>
          <p:cNvSpPr txBox="1"/>
          <p:nvPr/>
        </p:nvSpPr>
        <p:spPr>
          <a:xfrm>
            <a:off x="196150" y="4691850"/>
            <a:ext cx="15588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Sketchplanations</a:t>
            </a:r>
            <a:endParaRPr sz="1000">
              <a:solidFill>
                <a:schemeClr val="accent4"/>
              </a:solidFill>
            </a:endParaRPr>
          </a:p>
        </p:txBody>
      </p:sp>
      <p:sp>
        <p:nvSpPr>
          <p:cNvPr id="145" name="Google Shape;145;p24"/>
          <p:cNvSpPr txBox="1"/>
          <p:nvPr/>
        </p:nvSpPr>
        <p:spPr>
          <a:xfrm>
            <a:off x="2601900"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12</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242825" y="446775"/>
            <a:ext cx="4045200" cy="1078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Myth:</a:t>
            </a:r>
            <a:endParaRPr/>
          </a:p>
        </p:txBody>
      </p:sp>
      <p:sp>
        <p:nvSpPr>
          <p:cNvPr id="151" name="Google Shape;151;p25"/>
          <p:cNvSpPr txBox="1">
            <a:spLocks noGrp="1"/>
          </p:cNvSpPr>
          <p:nvPr>
            <p:ph type="subTitle" idx="1"/>
          </p:nvPr>
        </p:nvSpPr>
        <p:spPr>
          <a:xfrm>
            <a:off x="242825" y="1612450"/>
            <a:ext cx="40452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Accessibility options make games easier.</a:t>
            </a:r>
            <a:endParaRPr/>
          </a:p>
          <a:p>
            <a:pPr marL="0" lvl="0" indent="0" algn="ctr" rtl="0">
              <a:spcBef>
                <a:spcPts val="0"/>
              </a:spcBef>
              <a:spcAft>
                <a:spcPts val="0"/>
              </a:spcAft>
              <a:buNone/>
            </a:pPr>
            <a:endParaRPr/>
          </a:p>
        </p:txBody>
      </p:sp>
      <p:sp>
        <p:nvSpPr>
          <p:cNvPr id="152" name="Google Shape;152;p25"/>
          <p:cNvSpPr txBox="1">
            <a:spLocks noGrp="1"/>
          </p:cNvSpPr>
          <p:nvPr>
            <p:ph type="title"/>
          </p:nvPr>
        </p:nvSpPr>
        <p:spPr>
          <a:xfrm>
            <a:off x="4794875" y="446775"/>
            <a:ext cx="4045200" cy="10782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Fact:</a:t>
            </a:r>
            <a:endParaRPr/>
          </a:p>
        </p:txBody>
      </p:sp>
      <p:sp>
        <p:nvSpPr>
          <p:cNvPr id="153" name="Google Shape;153;p25"/>
          <p:cNvSpPr txBox="1">
            <a:spLocks noGrp="1"/>
          </p:cNvSpPr>
          <p:nvPr>
            <p:ph type="subTitle" idx="1"/>
          </p:nvPr>
        </p:nvSpPr>
        <p:spPr>
          <a:xfrm>
            <a:off x="4794875" y="1612450"/>
            <a:ext cx="40452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Accessibility options remove barriers without impacting difficulty.</a:t>
            </a:r>
            <a:endParaRPr/>
          </a:p>
        </p:txBody>
      </p:sp>
      <p:sp>
        <p:nvSpPr>
          <p:cNvPr id="154" name="Google Shape;154;p25"/>
          <p:cNvSpPr/>
          <p:nvPr/>
        </p:nvSpPr>
        <p:spPr>
          <a:xfrm rot="-10799742" flipH="1">
            <a:off x="2549325" y="3047245"/>
            <a:ext cx="3993900" cy="1781700"/>
          </a:xfrm>
          <a:prstGeom prst="snip1Rect">
            <a:avLst>
              <a:gd name="adj" fmla="val 16667"/>
            </a:avLst>
          </a:prstGeom>
          <a:solidFill>
            <a:srgbClr val="FFFEF1"/>
          </a:solidFill>
          <a:ln>
            <a:noFill/>
          </a:ln>
        </p:spPr>
        <p:txBody>
          <a:bodyPr spcFirstLastPara="1" wrap="square" lIns="111475" tIns="111475" rIns="111475" bIns="111475" anchor="ctr" anchorCtr="0">
            <a:noAutofit/>
          </a:bodyPr>
          <a:lstStyle/>
          <a:p>
            <a:pPr marL="0" lvl="0" indent="0" algn="ctr" rtl="0">
              <a:spcBef>
                <a:spcPts val="0"/>
              </a:spcBef>
              <a:spcAft>
                <a:spcPts val="0"/>
              </a:spcAft>
              <a:buNone/>
            </a:pPr>
            <a:endParaRPr sz="1706">
              <a:solidFill>
                <a:srgbClr val="E9E4DB"/>
              </a:solidFill>
              <a:latin typeface="Manrope"/>
              <a:ea typeface="Manrope"/>
              <a:cs typeface="Manrope"/>
              <a:sym typeface="Manrope"/>
            </a:endParaRPr>
          </a:p>
        </p:txBody>
      </p:sp>
      <p:sp>
        <p:nvSpPr>
          <p:cNvPr id="155" name="Google Shape;155;p25"/>
          <p:cNvSpPr/>
          <p:nvPr/>
        </p:nvSpPr>
        <p:spPr>
          <a:xfrm rot="4830248">
            <a:off x="6273888" y="4501194"/>
            <a:ext cx="252763" cy="351462"/>
          </a:xfrm>
          <a:prstGeom prst="rtTriangle">
            <a:avLst/>
          </a:prstGeom>
          <a:solidFill>
            <a:schemeClr val="lt1"/>
          </a:solidFill>
          <a:ln>
            <a:noFill/>
          </a:ln>
        </p:spPr>
        <p:txBody>
          <a:bodyPr spcFirstLastPara="1" wrap="square" lIns="111475" tIns="111475" rIns="111475" bIns="111475" anchor="ctr" anchorCtr="0">
            <a:noAutofit/>
          </a:bodyPr>
          <a:lstStyle/>
          <a:p>
            <a:pPr marL="0" lvl="0" indent="0" algn="ctr" rtl="0">
              <a:spcBef>
                <a:spcPts val="0"/>
              </a:spcBef>
              <a:spcAft>
                <a:spcPts val="0"/>
              </a:spcAft>
              <a:buNone/>
            </a:pPr>
            <a:endParaRPr sz="1706">
              <a:solidFill>
                <a:srgbClr val="131313"/>
              </a:solidFill>
              <a:latin typeface="Manrope"/>
              <a:ea typeface="Manrope"/>
              <a:cs typeface="Manrope"/>
              <a:sym typeface="Manrope"/>
            </a:endParaRPr>
          </a:p>
        </p:txBody>
      </p:sp>
      <p:sp>
        <p:nvSpPr>
          <p:cNvPr id="156" name="Google Shape;156;p25"/>
          <p:cNvSpPr txBox="1"/>
          <p:nvPr/>
        </p:nvSpPr>
        <p:spPr>
          <a:xfrm rot="-4824">
            <a:off x="2749337" y="3351213"/>
            <a:ext cx="641401" cy="310500"/>
          </a:xfrm>
          <a:prstGeom prst="rect">
            <a:avLst/>
          </a:prstGeom>
          <a:noFill/>
          <a:ln>
            <a:noFill/>
          </a:ln>
        </p:spPr>
        <p:txBody>
          <a:bodyPr spcFirstLastPara="1" wrap="square" lIns="0" tIns="111475" rIns="111475" bIns="111475" anchor="t" anchorCtr="0">
            <a:noAutofit/>
          </a:bodyPr>
          <a:lstStyle/>
          <a:p>
            <a:pPr marL="0" lvl="0" indent="0" algn="l" rtl="0">
              <a:lnSpc>
                <a:spcPct val="60000"/>
              </a:lnSpc>
              <a:spcBef>
                <a:spcPts val="0"/>
              </a:spcBef>
              <a:spcAft>
                <a:spcPts val="0"/>
              </a:spcAft>
              <a:buSzPts val="8776"/>
              <a:buNone/>
            </a:pPr>
            <a:r>
              <a:rPr lang="en" sz="8776">
                <a:solidFill>
                  <a:srgbClr val="131313"/>
                </a:solidFill>
                <a:latin typeface="Manrope ExtraBold"/>
                <a:ea typeface="Manrope ExtraBold"/>
                <a:cs typeface="Manrope ExtraBold"/>
                <a:sym typeface="Manrope ExtraBold"/>
              </a:rPr>
              <a:t>“</a:t>
            </a:r>
            <a:endParaRPr sz="8776" i="1">
              <a:solidFill>
                <a:srgbClr val="131313"/>
              </a:solidFill>
              <a:latin typeface="Manrope ExtraBold"/>
              <a:ea typeface="Manrope ExtraBold"/>
              <a:cs typeface="Manrope ExtraBold"/>
              <a:sym typeface="Manrope ExtraBold"/>
            </a:endParaRPr>
          </a:p>
        </p:txBody>
      </p:sp>
      <p:sp>
        <p:nvSpPr>
          <p:cNvPr id="157" name="Google Shape;157;p25"/>
          <p:cNvSpPr txBox="1"/>
          <p:nvPr/>
        </p:nvSpPr>
        <p:spPr>
          <a:xfrm rot="-824">
            <a:off x="2644325" y="3122664"/>
            <a:ext cx="3754800" cy="1505400"/>
          </a:xfrm>
          <a:prstGeom prst="rect">
            <a:avLst/>
          </a:prstGeom>
          <a:noFill/>
          <a:ln>
            <a:noFill/>
          </a:ln>
        </p:spPr>
        <p:txBody>
          <a:bodyPr spcFirstLastPara="1" wrap="square" lIns="148775" tIns="148775" rIns="148775" bIns="148775" anchor="t" anchorCtr="0">
            <a:noAutofit/>
          </a:bodyPr>
          <a:lstStyle/>
          <a:p>
            <a:pPr marL="0" lvl="0" indent="743972" algn="l" rtl="0">
              <a:spcBef>
                <a:spcPts val="0"/>
              </a:spcBef>
              <a:spcAft>
                <a:spcPts val="0"/>
              </a:spcAft>
              <a:buNone/>
            </a:pPr>
            <a:r>
              <a:rPr lang="en" sz="2703">
                <a:solidFill>
                  <a:srgbClr val="131313"/>
                </a:solidFill>
                <a:latin typeface="Manrope"/>
                <a:ea typeface="Manrope"/>
                <a:cs typeface="Manrope"/>
                <a:sym typeface="Manrope"/>
              </a:rPr>
              <a:t>Elevators make it too easy to get to the 12th floor.	- Nobody</a:t>
            </a:r>
            <a:endParaRPr sz="2703">
              <a:solidFill>
                <a:srgbClr val="131313"/>
              </a:solidFill>
              <a:latin typeface="Manrope"/>
              <a:ea typeface="Manrope"/>
              <a:cs typeface="Manrope"/>
              <a:sym typeface="Manrope"/>
            </a:endParaRPr>
          </a:p>
        </p:txBody>
      </p:sp>
      <p:sp>
        <p:nvSpPr>
          <p:cNvPr id="158" name="Google Shape;158;p25"/>
          <p:cNvSpPr txBox="1"/>
          <p:nvPr/>
        </p:nvSpPr>
        <p:spPr>
          <a:xfrm>
            <a:off x="8601975" y="4705245"/>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13</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Guidelines</a:t>
            </a:r>
            <a:endParaRPr/>
          </a:p>
        </p:txBody>
      </p:sp>
      <p:sp>
        <p:nvSpPr>
          <p:cNvPr id="164" name="Google Shape;164;p26"/>
          <p:cNvSpPr txBox="1"/>
          <p:nvPr/>
        </p:nvSpPr>
        <p:spPr>
          <a:xfrm>
            <a:off x="4239900" y="1449013"/>
            <a:ext cx="4592400" cy="1202100"/>
          </a:xfrm>
          <a:prstGeom prst="rect">
            <a:avLst/>
          </a:prstGeom>
          <a:solidFill>
            <a:srgbClr val="FFFEF1"/>
          </a:solid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r" rtl="0">
              <a:lnSpc>
                <a:spcPct val="150000"/>
              </a:lnSpc>
              <a:spcBef>
                <a:spcPts val="0"/>
              </a:spcBef>
              <a:spcAft>
                <a:spcPts val="0"/>
              </a:spcAft>
              <a:buClr>
                <a:schemeClr val="dk1"/>
              </a:buClr>
              <a:buSzPts val="1100"/>
              <a:buFont typeface="Arial"/>
              <a:buNone/>
            </a:pPr>
            <a:r>
              <a:rPr lang="en" sz="2200" dirty="0">
                <a:solidFill>
                  <a:schemeClr val="dk1"/>
                </a:solidFill>
                <a:latin typeface="Anton"/>
                <a:ea typeface="Anton"/>
                <a:cs typeface="Anton"/>
                <a:sym typeface="Anton"/>
              </a:rPr>
              <a:t>In real life	</a:t>
            </a:r>
            <a:endParaRPr sz="2200" dirty="0">
              <a:solidFill>
                <a:schemeClr val="dk1"/>
              </a:solidFill>
              <a:latin typeface="Anton"/>
              <a:ea typeface="Anton"/>
              <a:cs typeface="Anton"/>
              <a:sym typeface="Anton"/>
            </a:endParaRPr>
          </a:p>
          <a:p>
            <a:pPr marL="0" lvl="0" indent="0" algn="l" rtl="0">
              <a:lnSpc>
                <a:spcPct val="115000"/>
              </a:lnSpc>
              <a:spcBef>
                <a:spcPts val="1200"/>
              </a:spcBef>
              <a:spcAft>
                <a:spcPts val="1200"/>
              </a:spcAft>
              <a:buClr>
                <a:schemeClr val="dk1"/>
              </a:buClr>
              <a:buSzPts val="1100"/>
              <a:buFont typeface="Arial"/>
              <a:buNone/>
            </a:pPr>
            <a:r>
              <a:rPr lang="en" sz="2000" dirty="0">
                <a:solidFill>
                  <a:schemeClr val="dk1"/>
                </a:solidFill>
                <a:latin typeface="Manrope Medium"/>
                <a:ea typeface="Manrope Medium"/>
                <a:cs typeface="Manrope Medium"/>
                <a:sym typeface="Manrope Medium"/>
              </a:rPr>
              <a:t>   </a:t>
            </a:r>
            <a:r>
              <a:rPr lang="en" sz="1800" dirty="0">
                <a:solidFill>
                  <a:schemeClr val="dk1"/>
                </a:solidFill>
                <a:latin typeface="Manrope Medium"/>
                <a:ea typeface="Manrope Medium"/>
                <a:cs typeface="Manrope Medium"/>
                <a:sym typeface="Manrope Medium"/>
              </a:rPr>
              <a:t>stairs	   →	install ramp or elevator</a:t>
            </a:r>
            <a:endParaRPr sz="1800" dirty="0">
              <a:solidFill>
                <a:schemeClr val="dk1"/>
              </a:solidFill>
              <a:latin typeface="Manrope Medium"/>
              <a:ea typeface="Manrope Medium"/>
              <a:cs typeface="Manrope Medium"/>
              <a:sym typeface="Manrope Medium"/>
            </a:endParaRPr>
          </a:p>
        </p:txBody>
      </p:sp>
      <p:sp>
        <p:nvSpPr>
          <p:cNvPr id="165" name="Google Shape;165;p26"/>
          <p:cNvSpPr txBox="1"/>
          <p:nvPr/>
        </p:nvSpPr>
        <p:spPr>
          <a:xfrm>
            <a:off x="4239900" y="3222938"/>
            <a:ext cx="4592400" cy="1202100"/>
          </a:xfrm>
          <a:prstGeom prst="rect">
            <a:avLst/>
          </a:prstGeom>
          <a:solidFill>
            <a:srgbClr val="FFFEF1"/>
          </a:solid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2200" dirty="0">
                <a:solidFill>
                  <a:schemeClr val="dk1"/>
                </a:solidFill>
                <a:latin typeface="Anton"/>
                <a:ea typeface="Anton"/>
                <a:cs typeface="Anton"/>
                <a:sym typeface="Anton"/>
              </a:rPr>
              <a:t>In a game	</a:t>
            </a:r>
            <a:endParaRPr sz="2200" dirty="0">
              <a:solidFill>
                <a:schemeClr val="dk1"/>
              </a:solidFill>
              <a:latin typeface="Anton"/>
              <a:ea typeface="Anton"/>
              <a:cs typeface="Anton"/>
              <a:sym typeface="Anton"/>
            </a:endParaRPr>
          </a:p>
          <a:p>
            <a:pPr marL="0" lvl="0" indent="0" algn="l" rtl="0">
              <a:lnSpc>
                <a:spcPct val="115000"/>
              </a:lnSpc>
              <a:spcBef>
                <a:spcPts val="1200"/>
              </a:spcBef>
              <a:spcAft>
                <a:spcPts val="1200"/>
              </a:spcAft>
              <a:buNone/>
            </a:pPr>
            <a:r>
              <a:rPr lang="en" sz="2000" dirty="0">
                <a:solidFill>
                  <a:schemeClr val="dk1"/>
                </a:solidFill>
                <a:latin typeface="Manrope Medium"/>
                <a:ea typeface="Manrope Medium"/>
                <a:cs typeface="Manrope Medium"/>
                <a:sym typeface="Manrope Medium"/>
              </a:rPr>
              <a:t>  </a:t>
            </a:r>
            <a:r>
              <a:rPr lang="en" sz="1800" dirty="0">
                <a:solidFill>
                  <a:schemeClr val="dk1"/>
                </a:solidFill>
                <a:latin typeface="Manrope Medium"/>
                <a:ea typeface="Manrope Medium"/>
                <a:cs typeface="Manrope Medium"/>
                <a:sym typeface="Manrope Medium"/>
              </a:rPr>
              <a:t>???	   →	  ?????</a:t>
            </a:r>
            <a:endParaRPr sz="1800" dirty="0">
              <a:solidFill>
                <a:schemeClr val="dk1"/>
              </a:solidFill>
              <a:latin typeface="Manrope Medium"/>
              <a:ea typeface="Manrope Medium"/>
              <a:cs typeface="Manrope Medium"/>
              <a:sym typeface="Manrope Medium"/>
            </a:endParaRPr>
          </a:p>
        </p:txBody>
      </p:sp>
      <p:sp>
        <p:nvSpPr>
          <p:cNvPr id="166" name="Google Shape;166;p26"/>
          <p:cNvSpPr txBox="1"/>
          <p:nvPr/>
        </p:nvSpPr>
        <p:spPr>
          <a:xfrm>
            <a:off x="365125" y="1467300"/>
            <a:ext cx="3243000" cy="32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Manrope Medium"/>
                <a:ea typeface="Manrope Medium"/>
                <a:cs typeface="Manrope Medium"/>
                <a:sym typeface="Manrope Medium"/>
              </a:rPr>
              <a:t>Video games feature an incredible diversity of genres, styles, difficulties, audiences, and game loops.</a:t>
            </a:r>
            <a:endParaRPr sz="1800">
              <a:solidFill>
                <a:schemeClr val="dk1"/>
              </a:solidFill>
              <a:latin typeface="Manrope Medium"/>
              <a:ea typeface="Manrope Medium"/>
              <a:cs typeface="Manrope Medium"/>
              <a:sym typeface="Manrope Medium"/>
            </a:endParaRPr>
          </a:p>
          <a:p>
            <a:pPr marL="0" lvl="0" indent="0" algn="l" rtl="0">
              <a:lnSpc>
                <a:spcPct val="115000"/>
              </a:lnSpc>
              <a:spcBef>
                <a:spcPts val="0"/>
              </a:spcBef>
              <a:spcAft>
                <a:spcPts val="0"/>
              </a:spcAft>
              <a:buNone/>
            </a:pPr>
            <a:endParaRPr sz="1800">
              <a:solidFill>
                <a:schemeClr val="dk1"/>
              </a:solidFill>
              <a:latin typeface="Manrope Medium"/>
              <a:ea typeface="Manrope Medium"/>
              <a:cs typeface="Manrope Medium"/>
              <a:sym typeface="Manrope Medium"/>
            </a:endParaRPr>
          </a:p>
          <a:p>
            <a:pPr marL="0" lvl="0" indent="0" algn="l" rtl="0">
              <a:lnSpc>
                <a:spcPct val="115000"/>
              </a:lnSpc>
              <a:spcBef>
                <a:spcPts val="0"/>
              </a:spcBef>
              <a:spcAft>
                <a:spcPts val="0"/>
              </a:spcAft>
              <a:buNone/>
            </a:pPr>
            <a:r>
              <a:rPr lang="en" sz="1800">
                <a:solidFill>
                  <a:schemeClr val="dk1"/>
                </a:solidFill>
                <a:latin typeface="Manrope Medium"/>
                <a:ea typeface="Manrope Medium"/>
                <a:cs typeface="Manrope Medium"/>
                <a:sym typeface="Manrope Medium"/>
              </a:rPr>
              <a:t>There’s no one-size-fits-all standard to accessibility and user experience!</a:t>
            </a:r>
            <a:endParaRPr sz="1800">
              <a:solidFill>
                <a:schemeClr val="dk1"/>
              </a:solidFill>
              <a:latin typeface="Manrope Medium"/>
              <a:ea typeface="Manrope Medium"/>
              <a:cs typeface="Manrope Medium"/>
              <a:sym typeface="Manrope Medium"/>
            </a:endParaRPr>
          </a:p>
        </p:txBody>
      </p:sp>
      <p:sp>
        <p:nvSpPr>
          <p:cNvPr id="167" name="Google Shape;167;p26"/>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14</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Guidelines</a:t>
            </a:r>
            <a:endParaRPr/>
          </a:p>
        </p:txBody>
      </p:sp>
      <p:sp>
        <p:nvSpPr>
          <p:cNvPr id="173" name="Google Shape;173;p27"/>
          <p:cNvSpPr txBox="1">
            <a:spLocks noGrp="1"/>
          </p:cNvSpPr>
          <p:nvPr>
            <p:ph type="body" idx="1"/>
          </p:nvPr>
        </p:nvSpPr>
        <p:spPr>
          <a:xfrm>
            <a:off x="311700" y="1281875"/>
            <a:ext cx="8520600" cy="3535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Keywords: Game accessibility, user experience, approachability, learnability, tutorials, etc.</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Accessibility:</a:t>
            </a:r>
            <a:endParaRPr/>
          </a:p>
          <a:p>
            <a:pPr marL="0" lvl="0" indent="0" algn="l" rtl="0">
              <a:lnSpc>
                <a:spcPct val="115000"/>
              </a:lnSpc>
              <a:spcBef>
                <a:spcPts val="0"/>
              </a:spcBef>
              <a:spcAft>
                <a:spcPts val="0"/>
              </a:spcAft>
              <a:buNone/>
            </a:pPr>
            <a:r>
              <a:rPr lang="en" sz="1700" u="sng">
                <a:solidFill>
                  <a:schemeClr val="hlink"/>
                </a:solidFill>
                <a:hlinkClick r:id="rId3"/>
              </a:rPr>
              <a:t>gameaccessibilityguidelines.com</a:t>
            </a:r>
            <a:endParaRPr sz="1700">
              <a:solidFill>
                <a:schemeClr val="accent4"/>
              </a:solidFill>
            </a:endParaRPr>
          </a:p>
          <a:p>
            <a:pPr marL="0" lvl="0" indent="0" algn="l" rtl="0">
              <a:lnSpc>
                <a:spcPct val="115000"/>
              </a:lnSpc>
              <a:spcBef>
                <a:spcPts val="0"/>
              </a:spcBef>
              <a:spcAft>
                <a:spcPts val="0"/>
              </a:spcAft>
              <a:buNone/>
            </a:pPr>
            <a:r>
              <a:rPr lang="en" sz="1700" u="sng">
                <a:solidFill>
                  <a:schemeClr val="hlink"/>
                </a:solidFill>
                <a:hlinkClick r:id="rId4"/>
              </a:rPr>
              <a:t>accessible.games/accessible-player-experiences</a:t>
            </a:r>
            <a:endParaRPr sz="1700">
              <a:solidFill>
                <a:schemeClr val="accent4"/>
              </a:solidFill>
            </a:endParaRPr>
          </a:p>
          <a:p>
            <a:pPr marL="0" lvl="0" indent="0" algn="l" rtl="0">
              <a:lnSpc>
                <a:spcPct val="115000"/>
              </a:lnSpc>
              <a:spcBef>
                <a:spcPts val="0"/>
              </a:spcBef>
              <a:spcAft>
                <a:spcPts val="0"/>
              </a:spcAft>
              <a:buNone/>
            </a:pPr>
            <a:r>
              <a:rPr lang="en" sz="1700" u="sng">
                <a:solidFill>
                  <a:schemeClr val="hlink"/>
                </a:solidFill>
                <a:hlinkClick r:id="rId5"/>
              </a:rPr>
              <a:t>caniplaythat.com</a:t>
            </a:r>
            <a:endParaRPr sz="1700">
              <a:solidFill>
                <a:schemeClr val="accent4"/>
              </a:solidFill>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Games User Experience:</a:t>
            </a:r>
            <a:endParaRPr/>
          </a:p>
          <a:p>
            <a:pPr marL="0" lvl="0" indent="0" algn="l" rtl="0">
              <a:lnSpc>
                <a:spcPct val="115000"/>
              </a:lnSpc>
              <a:spcBef>
                <a:spcPts val="0"/>
              </a:spcBef>
              <a:spcAft>
                <a:spcPts val="0"/>
              </a:spcAft>
              <a:buNone/>
            </a:pPr>
            <a:r>
              <a:rPr lang="en" sz="1700" u="sng">
                <a:solidFill>
                  <a:schemeClr val="hlink"/>
                </a:solidFill>
                <a:hlinkClick r:id="rId6"/>
              </a:rPr>
              <a:t>gamesur.com</a:t>
            </a:r>
            <a:endParaRPr sz="1700"/>
          </a:p>
          <a:p>
            <a:pPr marL="0" lvl="0" indent="0" algn="l" rtl="0">
              <a:lnSpc>
                <a:spcPct val="115000"/>
              </a:lnSpc>
              <a:spcBef>
                <a:spcPts val="0"/>
              </a:spcBef>
              <a:spcAft>
                <a:spcPts val="0"/>
              </a:spcAft>
              <a:buNone/>
            </a:pPr>
            <a:r>
              <a:rPr lang="en" sz="1700" u="sng">
                <a:solidFill>
                  <a:schemeClr val="hlink"/>
                </a:solidFill>
                <a:hlinkClick r:id="rId7"/>
              </a:rPr>
              <a:t>thegamersbrain.com</a:t>
            </a:r>
            <a:endParaRPr sz="1700">
              <a:solidFill>
                <a:schemeClr val="accent4"/>
              </a:solidFill>
            </a:endParaRPr>
          </a:p>
          <a:p>
            <a:pPr marL="0" lvl="0" indent="0" algn="l" rtl="0">
              <a:lnSpc>
                <a:spcPct val="115000"/>
              </a:lnSpc>
              <a:spcBef>
                <a:spcPts val="0"/>
              </a:spcBef>
              <a:spcAft>
                <a:spcPts val="0"/>
              </a:spcAft>
              <a:buNone/>
            </a:pPr>
            <a:endParaRPr/>
          </a:p>
        </p:txBody>
      </p:sp>
      <p:pic>
        <p:nvPicPr>
          <p:cNvPr id="174" name="Google Shape;174;p27"/>
          <p:cNvPicPr preferRelativeResize="0"/>
          <p:nvPr/>
        </p:nvPicPr>
        <p:blipFill>
          <a:blip r:embed="rId8">
            <a:alphaModFix/>
          </a:blip>
          <a:stretch>
            <a:fillRect/>
          </a:stretch>
        </p:blipFill>
        <p:spPr>
          <a:xfrm>
            <a:off x="6536775" y="1847175"/>
            <a:ext cx="2098700" cy="3148050"/>
          </a:xfrm>
          <a:prstGeom prst="rect">
            <a:avLst/>
          </a:prstGeom>
          <a:noFill/>
          <a:ln>
            <a:noFill/>
          </a:ln>
        </p:spPr>
      </p:pic>
      <p:sp>
        <p:nvSpPr>
          <p:cNvPr id="175" name="Google Shape;175;p27"/>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15</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8" title="Screenshot 2025-09-15 083343.png"/>
          <p:cNvPicPr preferRelativeResize="0"/>
          <p:nvPr/>
        </p:nvPicPr>
        <p:blipFill rotWithShape="1">
          <a:blip r:embed="rId3">
            <a:alphaModFix/>
          </a:blip>
          <a:srcRect b="1019"/>
          <a:stretch/>
        </p:blipFill>
        <p:spPr>
          <a:xfrm>
            <a:off x="4113376" y="0"/>
            <a:ext cx="5030624" cy="5143500"/>
          </a:xfrm>
          <a:prstGeom prst="rect">
            <a:avLst/>
          </a:prstGeom>
          <a:noFill/>
          <a:ln>
            <a:noFill/>
          </a:ln>
        </p:spPr>
      </p:pic>
      <p:sp>
        <p:nvSpPr>
          <p:cNvPr id="181" name="Google Shape;181;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Guidelines</a:t>
            </a:r>
            <a:endParaRPr/>
          </a:p>
        </p:txBody>
      </p:sp>
      <p:sp>
        <p:nvSpPr>
          <p:cNvPr id="182" name="Google Shape;182;p28"/>
          <p:cNvSpPr txBox="1"/>
          <p:nvPr/>
        </p:nvSpPr>
        <p:spPr>
          <a:xfrm>
            <a:off x="365125" y="1467300"/>
            <a:ext cx="3243000" cy="32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Manrope Medium"/>
                <a:ea typeface="Manrope Medium"/>
                <a:cs typeface="Manrope Medium"/>
                <a:sym typeface="Manrope Medium"/>
              </a:rPr>
              <a:t>Guidelines are grouped by disability for our convenience!</a:t>
            </a:r>
            <a:endParaRPr sz="1800">
              <a:solidFill>
                <a:schemeClr val="dk1"/>
              </a:solidFill>
              <a:latin typeface="Manrope Medium"/>
              <a:ea typeface="Manrope Medium"/>
              <a:cs typeface="Manrope Medium"/>
              <a:sym typeface="Manrope Medium"/>
            </a:endParaRPr>
          </a:p>
          <a:p>
            <a:pPr marL="0" lvl="0" indent="0" algn="l" rtl="0">
              <a:lnSpc>
                <a:spcPct val="115000"/>
              </a:lnSpc>
              <a:spcBef>
                <a:spcPts val="0"/>
              </a:spcBef>
              <a:spcAft>
                <a:spcPts val="0"/>
              </a:spcAft>
              <a:buNone/>
            </a:pPr>
            <a:endParaRPr sz="1800">
              <a:solidFill>
                <a:schemeClr val="dk1"/>
              </a:solidFill>
              <a:latin typeface="Manrope Medium"/>
              <a:ea typeface="Manrope Medium"/>
              <a:cs typeface="Manrope Medium"/>
              <a:sym typeface="Manrope Medium"/>
            </a:endParaRPr>
          </a:p>
          <a:p>
            <a:pPr marL="0" lvl="0" indent="0" algn="l" rtl="0">
              <a:lnSpc>
                <a:spcPct val="115000"/>
              </a:lnSpc>
              <a:spcBef>
                <a:spcPts val="0"/>
              </a:spcBef>
              <a:spcAft>
                <a:spcPts val="0"/>
              </a:spcAft>
              <a:buNone/>
            </a:pPr>
            <a:r>
              <a:rPr lang="en" sz="1800">
                <a:solidFill>
                  <a:schemeClr val="dk1"/>
                </a:solidFill>
                <a:latin typeface="Manrope Medium"/>
                <a:ea typeface="Manrope Medium"/>
                <a:cs typeface="Manrope Medium"/>
                <a:sym typeface="Manrope Medium"/>
              </a:rPr>
              <a:t>Our focus today is on cognitive accessibility and assistance—things that impact both disabled and non-disabled gamers!</a:t>
            </a:r>
            <a:endParaRPr sz="1800">
              <a:solidFill>
                <a:schemeClr val="dk1"/>
              </a:solidFill>
              <a:latin typeface="Manrope Medium"/>
              <a:ea typeface="Manrope Medium"/>
              <a:cs typeface="Manrope Medium"/>
              <a:sym typeface="Manrope Medium"/>
            </a:endParaRPr>
          </a:p>
          <a:p>
            <a:pPr marL="0" lvl="0" indent="0" algn="l" rtl="0">
              <a:lnSpc>
                <a:spcPct val="115000"/>
              </a:lnSpc>
              <a:spcBef>
                <a:spcPts val="0"/>
              </a:spcBef>
              <a:spcAft>
                <a:spcPts val="0"/>
              </a:spcAft>
              <a:buNone/>
            </a:pPr>
            <a:endParaRPr sz="1800">
              <a:solidFill>
                <a:schemeClr val="dk1"/>
              </a:solidFill>
              <a:latin typeface="Manrope Medium"/>
              <a:ea typeface="Manrope Medium"/>
              <a:cs typeface="Manrope Medium"/>
              <a:sym typeface="Manrope Medium"/>
            </a:endParaRPr>
          </a:p>
        </p:txBody>
      </p:sp>
      <p:sp>
        <p:nvSpPr>
          <p:cNvPr id="183" name="Google Shape;183;p28"/>
          <p:cNvSpPr txBox="1"/>
          <p:nvPr/>
        </p:nvSpPr>
        <p:spPr>
          <a:xfrm>
            <a:off x="196150" y="4691850"/>
            <a:ext cx="15588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Can I Play That?</a:t>
            </a:r>
            <a:endParaRPr sz="1000">
              <a:solidFill>
                <a:schemeClr val="accent4"/>
              </a:solidFill>
            </a:endParaRPr>
          </a:p>
        </p:txBody>
      </p:sp>
      <p:sp>
        <p:nvSpPr>
          <p:cNvPr id="184" name="Google Shape;184;p28"/>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16</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9"/>
          <p:cNvPicPr preferRelativeResize="0"/>
          <p:nvPr/>
        </p:nvPicPr>
        <p:blipFill rotWithShape="1">
          <a:blip r:embed="rId3">
            <a:alphaModFix/>
          </a:blip>
          <a:srcRect l="2345" r="6762"/>
          <a:stretch/>
        </p:blipFill>
        <p:spPr>
          <a:xfrm>
            <a:off x="-103000" y="0"/>
            <a:ext cx="9350012" cy="5143500"/>
          </a:xfrm>
          <a:prstGeom prst="rect">
            <a:avLst/>
          </a:prstGeom>
          <a:noFill/>
          <a:ln>
            <a:noFill/>
          </a:ln>
        </p:spPr>
      </p:pic>
      <p:sp>
        <p:nvSpPr>
          <p:cNvPr id="190" name="Google Shape;190;p29"/>
          <p:cNvSpPr txBox="1">
            <a:spLocks noGrp="1"/>
          </p:cNvSpPr>
          <p:nvPr>
            <p:ph type="title"/>
          </p:nvPr>
        </p:nvSpPr>
        <p:spPr>
          <a:xfrm>
            <a:off x="221838" y="142800"/>
            <a:ext cx="8700300" cy="632700"/>
          </a:xfrm>
          <a:prstGeom prst="rect">
            <a:avLst/>
          </a:prstGeom>
          <a:effectLst>
            <a:outerShdw blurRad="57150" dist="19050" dir="5400000" algn="bl" rotWithShape="0">
              <a:srgbClr val="000000"/>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rPr>
              <a:t>Perception</a:t>
            </a:r>
            <a:endParaRPr sz="3000">
              <a:solidFill>
                <a:schemeClr val="lt1"/>
              </a:solidFill>
            </a:endParaRPr>
          </a:p>
        </p:txBody>
      </p:sp>
      <p:sp>
        <p:nvSpPr>
          <p:cNvPr id="191" name="Google Shape;191;p29"/>
          <p:cNvSpPr txBox="1"/>
          <p:nvPr/>
        </p:nvSpPr>
        <p:spPr>
          <a:xfrm>
            <a:off x="196150" y="4691850"/>
            <a:ext cx="24159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Resident Evil 4 Remake - Capcom</a:t>
            </a:r>
            <a:endParaRPr sz="1000">
              <a:solidFill>
                <a:schemeClr val="accent4"/>
              </a:solidFill>
            </a:endParaRPr>
          </a:p>
        </p:txBody>
      </p:sp>
      <p:sp>
        <p:nvSpPr>
          <p:cNvPr id="192" name="Google Shape;192;p29"/>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17</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30"/>
          <p:cNvPicPr preferRelativeResize="0"/>
          <p:nvPr/>
        </p:nvPicPr>
        <p:blipFill rotWithShape="1">
          <a:blip r:embed="rId3">
            <a:alphaModFix/>
          </a:blip>
          <a:srcRect t="1105" b="1095"/>
          <a:stretch/>
        </p:blipFill>
        <p:spPr>
          <a:xfrm>
            <a:off x="-103000" y="0"/>
            <a:ext cx="9350013" cy="5143500"/>
          </a:xfrm>
          <a:prstGeom prst="rect">
            <a:avLst/>
          </a:prstGeom>
          <a:noFill/>
          <a:ln>
            <a:noFill/>
          </a:ln>
        </p:spPr>
      </p:pic>
      <p:sp>
        <p:nvSpPr>
          <p:cNvPr id="198" name="Google Shape;198;p30"/>
          <p:cNvSpPr txBox="1">
            <a:spLocks noGrp="1"/>
          </p:cNvSpPr>
          <p:nvPr>
            <p:ph type="title"/>
          </p:nvPr>
        </p:nvSpPr>
        <p:spPr>
          <a:xfrm>
            <a:off x="221838" y="142800"/>
            <a:ext cx="8700300" cy="632700"/>
          </a:xfrm>
          <a:prstGeom prst="rect">
            <a:avLst/>
          </a:prstGeom>
          <a:effectLst>
            <a:outerShdw blurRad="57150" dist="19050" dir="5400000" algn="bl" rotWithShape="0">
              <a:srgbClr val="000000"/>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rPr>
              <a:t>Attention</a:t>
            </a:r>
            <a:endParaRPr sz="3000">
              <a:solidFill>
                <a:schemeClr val="lt1"/>
              </a:solidFill>
            </a:endParaRPr>
          </a:p>
        </p:txBody>
      </p:sp>
      <p:sp>
        <p:nvSpPr>
          <p:cNvPr id="199" name="Google Shape;199;p30"/>
          <p:cNvSpPr txBox="1"/>
          <p:nvPr/>
        </p:nvSpPr>
        <p:spPr>
          <a:xfrm>
            <a:off x="196150" y="4691850"/>
            <a:ext cx="24972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Overwatch - Blizzard Entertainment</a:t>
            </a:r>
            <a:endParaRPr sz="1000">
              <a:solidFill>
                <a:schemeClr val="accent4"/>
              </a:solidFill>
            </a:endParaRPr>
          </a:p>
        </p:txBody>
      </p:sp>
      <p:sp>
        <p:nvSpPr>
          <p:cNvPr id="200" name="Google Shape;200;p30"/>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18</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1"/>
          <p:cNvPicPr preferRelativeResize="0"/>
          <p:nvPr/>
        </p:nvPicPr>
        <p:blipFill rotWithShape="1">
          <a:blip r:embed="rId3">
            <a:alphaModFix/>
          </a:blip>
          <a:srcRect t="1105" b="1095"/>
          <a:stretch/>
        </p:blipFill>
        <p:spPr>
          <a:xfrm>
            <a:off x="-103000" y="0"/>
            <a:ext cx="9350011" cy="5143500"/>
          </a:xfrm>
          <a:prstGeom prst="rect">
            <a:avLst/>
          </a:prstGeom>
          <a:noFill/>
          <a:ln>
            <a:noFill/>
          </a:ln>
        </p:spPr>
      </p:pic>
      <p:sp>
        <p:nvSpPr>
          <p:cNvPr id="206" name="Google Shape;206;p31"/>
          <p:cNvSpPr txBox="1">
            <a:spLocks noGrp="1"/>
          </p:cNvSpPr>
          <p:nvPr>
            <p:ph type="title"/>
          </p:nvPr>
        </p:nvSpPr>
        <p:spPr>
          <a:xfrm>
            <a:off x="221838" y="142800"/>
            <a:ext cx="8700300" cy="632700"/>
          </a:xfrm>
          <a:prstGeom prst="rect">
            <a:avLst/>
          </a:prstGeom>
          <a:effectLst>
            <a:outerShdw blurRad="57150" dist="19050" dir="5400000" algn="bl" rotWithShape="0">
              <a:srgbClr val="000000"/>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3000">
                <a:solidFill>
                  <a:schemeClr val="lt1"/>
                </a:solidFill>
              </a:rPr>
              <a:t>Learning</a:t>
            </a:r>
            <a:endParaRPr sz="3000">
              <a:solidFill>
                <a:schemeClr val="lt1"/>
              </a:solidFill>
            </a:endParaRPr>
          </a:p>
        </p:txBody>
      </p:sp>
      <p:sp>
        <p:nvSpPr>
          <p:cNvPr id="207" name="Google Shape;207;p31"/>
          <p:cNvSpPr txBox="1"/>
          <p:nvPr/>
        </p:nvSpPr>
        <p:spPr>
          <a:xfrm>
            <a:off x="196150" y="4691850"/>
            <a:ext cx="18612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Devil May Cry 5 - Capcom</a:t>
            </a:r>
            <a:endParaRPr sz="1000">
              <a:solidFill>
                <a:schemeClr val="accent4"/>
              </a:solidFill>
            </a:endParaRPr>
          </a:p>
        </p:txBody>
      </p:sp>
      <p:sp>
        <p:nvSpPr>
          <p:cNvPr id="208" name="Google Shape;208;p31"/>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19</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825"/>
            <a:ext cx="9144001" cy="5141846"/>
          </a:xfrm>
          <a:prstGeom prst="rect">
            <a:avLst/>
          </a:prstGeom>
          <a:noFill/>
          <a:ln>
            <a:noFill/>
          </a:ln>
        </p:spPr>
      </p:pic>
      <p:sp>
        <p:nvSpPr>
          <p:cNvPr id="63" name="Google Shape;63;p14"/>
          <p:cNvSpPr txBox="1"/>
          <p:nvPr/>
        </p:nvSpPr>
        <p:spPr>
          <a:xfrm>
            <a:off x="196150" y="4691850"/>
            <a:ext cx="23025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Borderlands 3 - Gearbox Software</a:t>
            </a:r>
            <a:endParaRPr sz="1000">
              <a:solidFill>
                <a:schemeClr val="accent4"/>
              </a:solidFill>
            </a:endParaRPr>
          </a:p>
        </p:txBody>
      </p:sp>
      <p:sp>
        <p:nvSpPr>
          <p:cNvPr id="64" name="Google Shape;64;p14"/>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2</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32"/>
          <p:cNvPicPr preferRelativeResize="0"/>
          <p:nvPr/>
        </p:nvPicPr>
        <p:blipFill rotWithShape="1">
          <a:blip r:embed="rId3">
            <a:alphaModFix/>
          </a:blip>
          <a:srcRect b="2200"/>
          <a:stretch/>
        </p:blipFill>
        <p:spPr>
          <a:xfrm>
            <a:off x="-103000" y="0"/>
            <a:ext cx="9350011" cy="5143500"/>
          </a:xfrm>
          <a:prstGeom prst="rect">
            <a:avLst/>
          </a:prstGeom>
          <a:noFill/>
          <a:ln>
            <a:noFill/>
          </a:ln>
        </p:spPr>
      </p:pic>
      <p:sp>
        <p:nvSpPr>
          <p:cNvPr id="214" name="Google Shape;214;p32"/>
          <p:cNvSpPr txBox="1">
            <a:spLocks noGrp="1"/>
          </p:cNvSpPr>
          <p:nvPr>
            <p:ph type="title"/>
          </p:nvPr>
        </p:nvSpPr>
        <p:spPr>
          <a:xfrm>
            <a:off x="221838" y="142800"/>
            <a:ext cx="8700300" cy="632700"/>
          </a:xfrm>
          <a:prstGeom prst="rect">
            <a:avLst/>
          </a:prstGeom>
          <a:effectLst>
            <a:outerShdw blurRad="57150" dist="19050" dir="5400000" algn="bl" rotWithShape="0">
              <a:srgbClr val="000000"/>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 sz="3000">
                <a:solidFill>
                  <a:schemeClr val="lt1"/>
                </a:solidFill>
              </a:rPr>
              <a:t>Memory</a:t>
            </a:r>
            <a:endParaRPr sz="3000">
              <a:solidFill>
                <a:schemeClr val="lt1"/>
              </a:solidFill>
            </a:endParaRPr>
          </a:p>
        </p:txBody>
      </p:sp>
      <p:sp>
        <p:nvSpPr>
          <p:cNvPr id="215" name="Google Shape;215;p32"/>
          <p:cNvSpPr txBox="1"/>
          <p:nvPr/>
        </p:nvSpPr>
        <p:spPr>
          <a:xfrm>
            <a:off x="196150" y="4691850"/>
            <a:ext cx="29832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External Item Descriptions for Binding of Isaac</a:t>
            </a:r>
            <a:endParaRPr sz="1000">
              <a:solidFill>
                <a:schemeClr val="accent3"/>
              </a:solidFill>
            </a:endParaRPr>
          </a:p>
        </p:txBody>
      </p:sp>
      <p:sp>
        <p:nvSpPr>
          <p:cNvPr id="216" name="Google Shape;216;p32"/>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20</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3"/>
          <p:cNvPicPr preferRelativeResize="0"/>
          <p:nvPr/>
        </p:nvPicPr>
        <p:blipFill rotWithShape="1">
          <a:blip r:embed="rId3">
            <a:alphaModFix/>
          </a:blip>
          <a:srcRect t="1105" b="1095"/>
          <a:stretch/>
        </p:blipFill>
        <p:spPr>
          <a:xfrm>
            <a:off x="-103000" y="0"/>
            <a:ext cx="9350011" cy="5143501"/>
          </a:xfrm>
          <a:prstGeom prst="rect">
            <a:avLst/>
          </a:prstGeom>
          <a:noFill/>
          <a:ln>
            <a:noFill/>
          </a:ln>
        </p:spPr>
      </p:pic>
      <p:sp>
        <p:nvSpPr>
          <p:cNvPr id="222" name="Google Shape;222;p33"/>
          <p:cNvSpPr txBox="1"/>
          <p:nvPr/>
        </p:nvSpPr>
        <p:spPr>
          <a:xfrm>
            <a:off x="196150" y="4691850"/>
            <a:ext cx="12561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Virucraft - Reddit</a:t>
            </a:r>
            <a:endParaRPr sz="1000">
              <a:solidFill>
                <a:schemeClr val="accent3"/>
              </a:solidFill>
            </a:endParaRPr>
          </a:p>
        </p:txBody>
      </p:sp>
      <p:sp>
        <p:nvSpPr>
          <p:cNvPr id="223" name="Google Shape;223;p33"/>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21</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4"/>
          <p:cNvPicPr preferRelativeResize="0"/>
          <p:nvPr/>
        </p:nvPicPr>
        <p:blipFill rotWithShape="1">
          <a:blip r:embed="rId3">
            <a:alphaModFix/>
          </a:blip>
          <a:srcRect/>
          <a:stretch/>
        </p:blipFill>
        <p:spPr>
          <a:xfrm>
            <a:off x="90350" y="480375"/>
            <a:ext cx="8963301" cy="4182725"/>
          </a:xfrm>
          <a:prstGeom prst="rect">
            <a:avLst/>
          </a:prstGeom>
          <a:noFill/>
          <a:ln>
            <a:noFill/>
          </a:ln>
        </p:spPr>
      </p:pic>
      <p:sp>
        <p:nvSpPr>
          <p:cNvPr id="229" name="Google Shape;229;p34"/>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Recipe Book - Minecraft Wiki</a:t>
            </a:r>
            <a:endParaRPr sz="1000">
              <a:solidFill>
                <a:schemeClr val="accent3"/>
              </a:solidFill>
            </a:endParaRPr>
          </a:p>
        </p:txBody>
      </p:sp>
      <p:sp>
        <p:nvSpPr>
          <p:cNvPr id="230" name="Google Shape;230;p34"/>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22</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5" title="Screenshot 2025-09-12 102134.png"/>
          <p:cNvPicPr preferRelativeResize="0"/>
          <p:nvPr/>
        </p:nvPicPr>
        <p:blipFill rotWithShape="1">
          <a:blip r:embed="rId3">
            <a:alphaModFix/>
          </a:blip>
          <a:srcRect r="15775"/>
          <a:stretch/>
        </p:blipFill>
        <p:spPr>
          <a:xfrm>
            <a:off x="-103000" y="0"/>
            <a:ext cx="9350011" cy="5143501"/>
          </a:xfrm>
          <a:prstGeom prst="rect">
            <a:avLst/>
          </a:prstGeom>
          <a:noFill/>
          <a:ln>
            <a:noFill/>
          </a:ln>
        </p:spPr>
      </p:pic>
      <p:sp>
        <p:nvSpPr>
          <p:cNvPr id="236" name="Google Shape;236;p35"/>
          <p:cNvSpPr txBox="1"/>
          <p:nvPr/>
        </p:nvSpPr>
        <p:spPr>
          <a:xfrm>
            <a:off x="196150" y="4691850"/>
            <a:ext cx="14073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Minecraft Wiki Page</a:t>
            </a:r>
            <a:endParaRPr sz="1000">
              <a:solidFill>
                <a:schemeClr val="accent3"/>
              </a:solidFill>
            </a:endParaRPr>
          </a:p>
        </p:txBody>
      </p:sp>
      <p:sp>
        <p:nvSpPr>
          <p:cNvPr id="237" name="Google Shape;237;p35"/>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23</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36"/>
          <p:cNvPicPr preferRelativeResize="0"/>
          <p:nvPr/>
        </p:nvPicPr>
        <p:blipFill rotWithShape="1">
          <a:blip r:embed="rId3">
            <a:alphaModFix/>
          </a:blip>
          <a:srcRect l="13841" r="20931"/>
          <a:stretch/>
        </p:blipFill>
        <p:spPr>
          <a:xfrm>
            <a:off x="4113376" y="0"/>
            <a:ext cx="5030624" cy="5143499"/>
          </a:xfrm>
          <a:prstGeom prst="rect">
            <a:avLst/>
          </a:prstGeom>
          <a:noFill/>
          <a:ln>
            <a:noFill/>
          </a:ln>
        </p:spPr>
      </p:pic>
      <p:sp>
        <p:nvSpPr>
          <p:cNvPr id="243" name="Google Shape;24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AI Assistance</a:t>
            </a:r>
            <a:endParaRPr/>
          </a:p>
        </p:txBody>
      </p:sp>
      <p:sp>
        <p:nvSpPr>
          <p:cNvPr id="244" name="Google Shape;244;p36"/>
          <p:cNvSpPr txBox="1"/>
          <p:nvPr/>
        </p:nvSpPr>
        <p:spPr>
          <a:xfrm>
            <a:off x="365125" y="1467300"/>
            <a:ext cx="3243000" cy="3231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1"/>
                </a:solidFill>
                <a:latin typeface="Manrope Medium"/>
                <a:ea typeface="Manrope Medium"/>
                <a:cs typeface="Manrope Medium"/>
                <a:sym typeface="Manrope Medium"/>
              </a:rPr>
              <a:t>Large Language Models (LLMs) are great at summarizing!</a:t>
            </a:r>
            <a:endParaRPr sz="1800">
              <a:solidFill>
                <a:schemeClr val="dk1"/>
              </a:solidFill>
              <a:latin typeface="Manrope Medium"/>
              <a:ea typeface="Manrope Medium"/>
              <a:cs typeface="Manrope Medium"/>
              <a:sym typeface="Manrope Medium"/>
            </a:endParaRPr>
          </a:p>
          <a:p>
            <a:pPr marL="0" lvl="0" indent="0" algn="l" rtl="0">
              <a:lnSpc>
                <a:spcPct val="115000"/>
              </a:lnSpc>
              <a:spcBef>
                <a:spcPts val="0"/>
              </a:spcBef>
              <a:spcAft>
                <a:spcPts val="0"/>
              </a:spcAft>
              <a:buNone/>
            </a:pPr>
            <a:endParaRPr sz="1800">
              <a:solidFill>
                <a:schemeClr val="dk1"/>
              </a:solidFill>
              <a:latin typeface="Manrope Medium"/>
              <a:ea typeface="Manrope Medium"/>
              <a:cs typeface="Manrope Medium"/>
              <a:sym typeface="Manrope Medium"/>
            </a:endParaRPr>
          </a:p>
          <a:p>
            <a:pPr marL="0" lvl="0" indent="0" algn="l" rtl="0">
              <a:lnSpc>
                <a:spcPct val="115000"/>
              </a:lnSpc>
              <a:spcBef>
                <a:spcPts val="0"/>
              </a:spcBef>
              <a:spcAft>
                <a:spcPts val="0"/>
              </a:spcAft>
              <a:buNone/>
            </a:pPr>
            <a:r>
              <a:rPr lang="en" sz="1800">
                <a:solidFill>
                  <a:schemeClr val="dk1"/>
                </a:solidFill>
                <a:latin typeface="Manrope Medium"/>
                <a:ea typeface="Manrope Medium"/>
                <a:cs typeface="Manrope Medium"/>
                <a:sym typeface="Manrope Medium"/>
              </a:rPr>
              <a:t>Can we use LLMs to search the web and game wikis to provide contextual assistance to players?</a:t>
            </a:r>
            <a:endParaRPr sz="1800">
              <a:solidFill>
                <a:schemeClr val="dk1"/>
              </a:solidFill>
              <a:latin typeface="Manrope Medium"/>
              <a:ea typeface="Manrope Medium"/>
              <a:cs typeface="Manrope Medium"/>
              <a:sym typeface="Manrope Medium"/>
            </a:endParaRPr>
          </a:p>
        </p:txBody>
      </p:sp>
      <p:sp>
        <p:nvSpPr>
          <p:cNvPr id="245" name="Google Shape;245;p36"/>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4"/>
                </a:solidFill>
              </a:rPr>
              <a:t>University of Windsor</a:t>
            </a:r>
            <a:endParaRPr sz="1000">
              <a:solidFill>
                <a:schemeClr val="accent4"/>
              </a:solidFill>
            </a:endParaRPr>
          </a:p>
        </p:txBody>
      </p:sp>
      <p:sp>
        <p:nvSpPr>
          <p:cNvPr id="246" name="Google Shape;246;p36"/>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24</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p:nvPr/>
        </p:nvSpPr>
        <p:spPr>
          <a:xfrm>
            <a:off x="152400" y="549700"/>
            <a:ext cx="8839200" cy="4044000"/>
          </a:xfrm>
          <a:prstGeom prst="rect">
            <a:avLst/>
          </a:prstGeom>
          <a:solidFill>
            <a:srgbClr val="FFFFFF"/>
          </a:solidFill>
          <a:ln w="11430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Manrope Medium"/>
              <a:ea typeface="Manrope Medium"/>
              <a:cs typeface="Manrope Medium"/>
              <a:sym typeface="Manrope Medium"/>
            </a:endParaRPr>
          </a:p>
        </p:txBody>
      </p:sp>
      <p:pic>
        <p:nvPicPr>
          <p:cNvPr id="252" name="Google Shape;252;p37" title="Thesis.png"/>
          <p:cNvPicPr preferRelativeResize="0"/>
          <p:nvPr/>
        </p:nvPicPr>
        <p:blipFill>
          <a:blip r:embed="rId3">
            <a:alphaModFix/>
          </a:blip>
          <a:stretch>
            <a:fillRect/>
          </a:stretch>
        </p:blipFill>
        <p:spPr>
          <a:xfrm>
            <a:off x="223725" y="582338"/>
            <a:ext cx="8696550" cy="3978825"/>
          </a:xfrm>
          <a:prstGeom prst="rect">
            <a:avLst/>
          </a:prstGeom>
          <a:noFill/>
          <a:ln w="114300" cap="flat" cmpd="sng">
            <a:solidFill>
              <a:srgbClr val="FFFFFF"/>
            </a:solidFill>
            <a:prstDash val="solid"/>
            <a:round/>
            <a:headEnd type="none" w="sm" len="sm"/>
            <a:tailEnd type="none" w="sm" len="sm"/>
          </a:ln>
        </p:spPr>
      </p:pic>
      <p:sp>
        <p:nvSpPr>
          <p:cNvPr id="253" name="Google Shape;253;p37"/>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25</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38"/>
          <p:cNvPicPr preferRelativeResize="0"/>
          <p:nvPr/>
        </p:nvPicPr>
        <p:blipFill rotWithShape="1">
          <a:blip r:embed="rId3">
            <a:alphaModFix/>
          </a:blip>
          <a:srcRect l="27210" r="25566"/>
          <a:stretch/>
        </p:blipFill>
        <p:spPr>
          <a:xfrm>
            <a:off x="4559325" y="0"/>
            <a:ext cx="4584673" cy="5143499"/>
          </a:xfrm>
          <a:prstGeom prst="rect">
            <a:avLst/>
          </a:prstGeom>
          <a:noFill/>
          <a:ln>
            <a:noFill/>
          </a:ln>
        </p:spPr>
      </p:pic>
      <p:sp>
        <p:nvSpPr>
          <p:cNvPr id="259" name="Google Shape;25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Game</a:t>
            </a:r>
            <a:endParaRPr/>
          </a:p>
        </p:txBody>
      </p:sp>
      <p:sp>
        <p:nvSpPr>
          <p:cNvPr id="260" name="Google Shape;260;p38"/>
          <p:cNvSpPr txBox="1"/>
          <p:nvPr/>
        </p:nvSpPr>
        <p:spPr>
          <a:xfrm>
            <a:off x="365125" y="1307625"/>
            <a:ext cx="3925200" cy="33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1"/>
                </a:solidFill>
                <a:latin typeface="Manrope ExtraBold" panose="020B0604020202020204" charset="0"/>
                <a:ea typeface="Manrope"/>
                <a:cs typeface="Manrope"/>
                <a:sym typeface="Manrope"/>
              </a:rPr>
              <a:t>Achievements</a:t>
            </a:r>
            <a:endParaRPr sz="1800" dirty="0">
              <a:solidFill>
                <a:schemeClr val="dk1"/>
              </a:solidFill>
              <a:latin typeface="Manrope ExtraBold" panose="020B0604020202020204" charset="0"/>
              <a:ea typeface="Manrope"/>
              <a:cs typeface="Manrope"/>
              <a:sym typeface="Manrope"/>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Items unlocked</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Mechanics mastered</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Monsters killed</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r>
              <a:rPr lang="en" sz="1800" dirty="0">
                <a:solidFill>
                  <a:schemeClr val="dk1"/>
                </a:solidFill>
                <a:latin typeface="Manrope"/>
                <a:ea typeface="Manrope"/>
                <a:cs typeface="Manrope"/>
                <a:sym typeface="Manrope"/>
              </a:rPr>
              <a:t>Statistics</a:t>
            </a:r>
            <a:endParaRPr sz="1800" dirty="0">
              <a:solidFill>
                <a:schemeClr val="dk1"/>
              </a:solidFill>
              <a:latin typeface="Manrope"/>
              <a:ea typeface="Manrope"/>
              <a:cs typeface="Manrope"/>
              <a:sym typeface="Manrope"/>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Kills, deaths, items, etc.</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r>
              <a:rPr lang="en" sz="1800" dirty="0">
                <a:solidFill>
                  <a:schemeClr val="dk1"/>
                </a:solidFill>
                <a:latin typeface="Manrope"/>
                <a:ea typeface="Manrope"/>
                <a:cs typeface="Manrope"/>
                <a:sym typeface="Manrope"/>
              </a:rPr>
              <a:t>Inventory</a:t>
            </a:r>
            <a:endParaRPr sz="1800" dirty="0">
              <a:solidFill>
                <a:schemeClr val="dk1"/>
              </a:solidFill>
              <a:latin typeface="Manrope"/>
              <a:ea typeface="Manrope"/>
              <a:cs typeface="Manrope"/>
              <a:sym typeface="Manrope"/>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Equipped or in storage</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r>
              <a:rPr lang="en" sz="1800" dirty="0">
                <a:solidFill>
                  <a:schemeClr val="dk1"/>
                </a:solidFill>
                <a:latin typeface="Manrope"/>
                <a:ea typeface="Manrope"/>
                <a:cs typeface="Manrope"/>
                <a:sym typeface="Manrope"/>
              </a:rPr>
              <a:t>Screenshots</a:t>
            </a:r>
            <a:endParaRPr sz="1800" dirty="0">
              <a:solidFill>
                <a:schemeClr val="dk1"/>
              </a:solidFill>
              <a:latin typeface="Manrope Medium"/>
              <a:ea typeface="Manrope Medium"/>
              <a:cs typeface="Manrope Medium"/>
              <a:sym typeface="Manrope Medium"/>
            </a:endParaRPr>
          </a:p>
        </p:txBody>
      </p:sp>
      <p:sp>
        <p:nvSpPr>
          <p:cNvPr id="261" name="Google Shape;261;p38"/>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Minecraft - Instagram</a:t>
            </a:r>
            <a:endParaRPr sz="1000">
              <a:solidFill>
                <a:schemeClr val="accent3"/>
              </a:solidFill>
            </a:endParaRPr>
          </a:p>
        </p:txBody>
      </p:sp>
      <p:sp>
        <p:nvSpPr>
          <p:cNvPr id="262" name="Google Shape;262;p38"/>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26</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9"/>
          <p:cNvPicPr preferRelativeResize="0"/>
          <p:nvPr/>
        </p:nvPicPr>
        <p:blipFill rotWithShape="1">
          <a:blip r:embed="rId3">
            <a:alphaModFix/>
          </a:blip>
          <a:srcRect l="22144" r="22144"/>
          <a:stretch/>
        </p:blipFill>
        <p:spPr>
          <a:xfrm>
            <a:off x="4559325" y="0"/>
            <a:ext cx="4584674" cy="5143499"/>
          </a:xfrm>
          <a:prstGeom prst="rect">
            <a:avLst/>
          </a:prstGeom>
          <a:noFill/>
          <a:ln>
            <a:noFill/>
          </a:ln>
        </p:spPr>
      </p:pic>
      <p:sp>
        <p:nvSpPr>
          <p:cNvPr id="268" name="Google Shape;26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LLM Database</a:t>
            </a:r>
            <a:endParaRPr/>
          </a:p>
        </p:txBody>
      </p:sp>
      <p:sp>
        <p:nvSpPr>
          <p:cNvPr id="269" name="Google Shape;269;p39"/>
          <p:cNvSpPr txBox="1"/>
          <p:nvPr/>
        </p:nvSpPr>
        <p:spPr>
          <a:xfrm>
            <a:off x="365125" y="1307625"/>
            <a:ext cx="3925200" cy="33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1"/>
                </a:solidFill>
                <a:latin typeface="Manrope"/>
                <a:ea typeface="Manrope"/>
                <a:cs typeface="Manrope"/>
                <a:sym typeface="Manrope"/>
              </a:rPr>
              <a:t>Tutorial/Wiki:</a:t>
            </a:r>
            <a:endParaRPr sz="1800" dirty="0">
              <a:solidFill>
                <a:schemeClr val="dk1"/>
              </a:solidFill>
              <a:latin typeface="Manrope"/>
              <a:ea typeface="Manrope"/>
              <a:cs typeface="Manrope"/>
              <a:sym typeface="Manrope"/>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Items</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Mechanics</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Enemies</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Tips</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r>
              <a:rPr lang="en" sz="1800" dirty="0">
                <a:solidFill>
                  <a:schemeClr val="dk1"/>
                </a:solidFill>
                <a:latin typeface="Manrope"/>
                <a:ea typeface="Manrope"/>
                <a:cs typeface="Manrope"/>
                <a:sym typeface="Manrope"/>
              </a:rPr>
              <a:t>Memory:</a:t>
            </a:r>
            <a:endParaRPr sz="1800" dirty="0">
              <a:solidFill>
                <a:schemeClr val="dk1"/>
              </a:solidFill>
              <a:latin typeface="Manrope"/>
              <a:ea typeface="Manrope"/>
              <a:cs typeface="Manrope"/>
              <a:sym typeface="Manrope"/>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Enemies encountered</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Resources acquired</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Game/player state save</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endParaRPr sz="1800" dirty="0">
              <a:solidFill>
                <a:schemeClr val="dk1"/>
              </a:solidFill>
              <a:latin typeface="Manrope Medium"/>
              <a:ea typeface="Manrope Medium"/>
              <a:cs typeface="Manrope Medium"/>
              <a:sym typeface="Manrope Medium"/>
            </a:endParaRPr>
          </a:p>
        </p:txBody>
      </p:sp>
      <p:sp>
        <p:nvSpPr>
          <p:cNvPr id="270" name="Google Shape;270;p39"/>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BlackberryCareless26 - Reddit</a:t>
            </a:r>
            <a:endParaRPr sz="1000">
              <a:solidFill>
                <a:schemeClr val="accent3"/>
              </a:solidFill>
            </a:endParaRPr>
          </a:p>
        </p:txBody>
      </p:sp>
      <p:sp>
        <p:nvSpPr>
          <p:cNvPr id="271" name="Google Shape;271;p39"/>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27</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40" title="Screenshot 2025-08-10 212222.png"/>
          <p:cNvPicPr preferRelativeResize="0"/>
          <p:nvPr/>
        </p:nvPicPr>
        <p:blipFill rotWithShape="1">
          <a:blip r:embed="rId3">
            <a:alphaModFix/>
          </a:blip>
          <a:srcRect l="1765" r="1774"/>
          <a:stretch/>
        </p:blipFill>
        <p:spPr>
          <a:xfrm>
            <a:off x="4559325" y="0"/>
            <a:ext cx="4584673" cy="5143499"/>
          </a:xfrm>
          <a:prstGeom prst="rect">
            <a:avLst/>
          </a:prstGeom>
          <a:noFill/>
          <a:ln>
            <a:noFill/>
          </a:ln>
        </p:spPr>
      </p:pic>
      <p:sp>
        <p:nvSpPr>
          <p:cNvPr id="277" name="Google Shape;27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Trigger</a:t>
            </a:r>
            <a:endParaRPr/>
          </a:p>
        </p:txBody>
      </p:sp>
      <p:sp>
        <p:nvSpPr>
          <p:cNvPr id="278" name="Google Shape;278;p40"/>
          <p:cNvSpPr txBox="1"/>
          <p:nvPr/>
        </p:nvSpPr>
        <p:spPr>
          <a:xfrm>
            <a:off x="365125" y="1307625"/>
            <a:ext cx="3925200" cy="350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dk1"/>
                </a:solidFill>
                <a:latin typeface="Manrope"/>
                <a:ea typeface="Manrope"/>
                <a:cs typeface="Manrope"/>
                <a:sym typeface="Manrope"/>
              </a:rPr>
              <a:t>Event:</a:t>
            </a:r>
            <a:endParaRPr sz="1800" dirty="0">
              <a:solidFill>
                <a:schemeClr val="dk1"/>
              </a:solidFill>
              <a:latin typeface="Manrope"/>
              <a:ea typeface="Manrope"/>
              <a:cs typeface="Manrope"/>
              <a:sym typeface="Manrope"/>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Taking damage</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Nature/monster effect</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r>
              <a:rPr lang="en" sz="1800" dirty="0">
                <a:solidFill>
                  <a:schemeClr val="dk1"/>
                </a:solidFill>
                <a:latin typeface="Manrope"/>
                <a:ea typeface="Manrope"/>
                <a:cs typeface="Manrope"/>
                <a:sym typeface="Manrope"/>
              </a:rPr>
              <a:t>Death:</a:t>
            </a:r>
            <a:endParaRPr sz="1800" dirty="0">
              <a:solidFill>
                <a:schemeClr val="dk1"/>
              </a:solidFill>
              <a:latin typeface="Manrope"/>
              <a:ea typeface="Manrope"/>
              <a:cs typeface="Manrope"/>
              <a:sym typeface="Manrope"/>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One or more causes</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r>
              <a:rPr lang="en" sz="1800" dirty="0">
                <a:solidFill>
                  <a:schemeClr val="dk1"/>
                </a:solidFill>
                <a:latin typeface="Manrope"/>
                <a:ea typeface="Manrope"/>
                <a:cs typeface="Manrope"/>
                <a:sym typeface="Manrope"/>
              </a:rPr>
              <a:t>Time:</a:t>
            </a:r>
            <a:endParaRPr sz="1800" dirty="0">
              <a:solidFill>
                <a:schemeClr val="dk1"/>
              </a:solidFill>
              <a:latin typeface="Manrope"/>
              <a:ea typeface="Manrope"/>
              <a:cs typeface="Manrope"/>
              <a:sym typeface="Manrope"/>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Time of day</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Additional calls via timer</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r>
              <a:rPr lang="en" sz="1800" dirty="0">
                <a:solidFill>
                  <a:schemeClr val="dk1"/>
                </a:solidFill>
                <a:latin typeface="Manrope"/>
                <a:ea typeface="Manrope"/>
                <a:cs typeface="Manrope"/>
                <a:sym typeface="Manrope"/>
              </a:rPr>
              <a:t>Manual</a:t>
            </a:r>
            <a:endParaRPr sz="1800" dirty="0">
              <a:solidFill>
                <a:schemeClr val="dk1"/>
              </a:solidFill>
              <a:latin typeface="Manrope"/>
              <a:ea typeface="Manrope"/>
              <a:cs typeface="Manrope"/>
              <a:sym typeface="Manrope"/>
            </a:endParaRPr>
          </a:p>
        </p:txBody>
      </p:sp>
      <p:sp>
        <p:nvSpPr>
          <p:cNvPr id="279" name="Google Shape;279;p40"/>
          <p:cNvSpPr txBox="1"/>
          <p:nvPr/>
        </p:nvSpPr>
        <p:spPr>
          <a:xfrm>
            <a:off x="196150" y="4691850"/>
            <a:ext cx="40272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4"/>
                </a:solidFill>
              </a:rPr>
              <a:t>Nonika Getting Bones to Tame Wolves - Minecraft</a:t>
            </a:r>
            <a:endParaRPr sz="1000">
              <a:solidFill>
                <a:schemeClr val="accent4"/>
              </a:solidFill>
            </a:endParaRPr>
          </a:p>
        </p:txBody>
      </p:sp>
      <p:sp>
        <p:nvSpPr>
          <p:cNvPr id="280" name="Google Shape;280;p40"/>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28</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41"/>
          <p:cNvPicPr preferRelativeResize="0"/>
          <p:nvPr/>
        </p:nvPicPr>
        <p:blipFill rotWithShape="1">
          <a:blip r:embed="rId3">
            <a:alphaModFix/>
          </a:blip>
          <a:srcRect l="45455" r="100127" b="18173"/>
          <a:stretch/>
        </p:blipFill>
        <p:spPr>
          <a:xfrm flipH="1">
            <a:off x="4559325" y="0"/>
            <a:ext cx="4584672" cy="5143500"/>
          </a:xfrm>
          <a:prstGeom prst="rect">
            <a:avLst/>
          </a:prstGeom>
          <a:noFill/>
          <a:ln>
            <a:noFill/>
          </a:ln>
        </p:spPr>
      </p:pic>
      <p:sp>
        <p:nvSpPr>
          <p:cNvPr id="286" name="Google Shape;28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LLM Tools</a:t>
            </a:r>
            <a:endParaRPr/>
          </a:p>
        </p:txBody>
      </p:sp>
      <p:sp>
        <p:nvSpPr>
          <p:cNvPr id="287" name="Google Shape;287;p41"/>
          <p:cNvSpPr txBox="1"/>
          <p:nvPr/>
        </p:nvSpPr>
        <p:spPr>
          <a:xfrm>
            <a:off x="365125" y="1307625"/>
            <a:ext cx="3925200" cy="338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dirty="0">
                <a:solidFill>
                  <a:schemeClr val="dk1"/>
                </a:solidFill>
                <a:latin typeface="Manrope Medium" panose="020B0604020202020204" charset="0"/>
                <a:ea typeface="Manrope"/>
                <a:cs typeface="Manrope"/>
                <a:sym typeface="Manrope"/>
              </a:rPr>
              <a:t>Read - Text/Image</a:t>
            </a:r>
            <a:endParaRPr sz="2400" dirty="0">
              <a:solidFill>
                <a:schemeClr val="dk1"/>
              </a:solidFill>
              <a:latin typeface="Manrope Medium" panose="020B0604020202020204" charset="0"/>
              <a:ea typeface="Manrope"/>
              <a:cs typeface="Manrope"/>
              <a:sym typeface="Manrope"/>
            </a:endParaRPr>
          </a:p>
          <a:p>
            <a:pPr marL="0" lvl="0" indent="0" algn="l" rtl="0">
              <a:lnSpc>
                <a:spcPct val="115000"/>
              </a:lnSpc>
              <a:spcBef>
                <a:spcPts val="1000"/>
              </a:spcBef>
              <a:spcAft>
                <a:spcPts val="0"/>
              </a:spcAft>
              <a:buNone/>
            </a:pPr>
            <a:r>
              <a:rPr lang="en" sz="1800" dirty="0">
                <a:solidFill>
                  <a:schemeClr val="dk1"/>
                </a:solidFill>
                <a:latin typeface="Manrope Medium"/>
                <a:ea typeface="Manrope Medium"/>
                <a:cs typeface="Manrope Medium"/>
                <a:sym typeface="Manrope Medium"/>
              </a:rPr>
              <a:t>Database:</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Game tutorial</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Wiki</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Memory</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r>
              <a:rPr lang="en" sz="1800" dirty="0">
                <a:solidFill>
                  <a:schemeClr val="dk1"/>
                </a:solidFill>
                <a:latin typeface="Manrope Medium"/>
                <a:ea typeface="Manrope Medium"/>
                <a:cs typeface="Manrope Medium"/>
                <a:sym typeface="Manrope Medium"/>
              </a:rPr>
              <a:t>Game State:</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Achievements</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Statistics</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Inventory</a:t>
            </a:r>
            <a:endParaRPr sz="1800" dirty="0">
              <a:solidFill>
                <a:schemeClr val="dk1"/>
              </a:solidFill>
              <a:latin typeface="Manrope Medium"/>
              <a:ea typeface="Manrope Medium"/>
              <a:cs typeface="Manrope Medium"/>
              <a:sym typeface="Manrope Medium"/>
            </a:endParaRPr>
          </a:p>
        </p:txBody>
      </p:sp>
      <p:sp>
        <p:nvSpPr>
          <p:cNvPr id="288" name="Google Shape;288;p41"/>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Coordinates - Minecraft Wiki</a:t>
            </a:r>
            <a:endParaRPr sz="1000">
              <a:solidFill>
                <a:schemeClr val="accent3"/>
              </a:solidFill>
            </a:endParaRPr>
          </a:p>
        </p:txBody>
      </p:sp>
      <p:pic>
        <p:nvPicPr>
          <p:cNvPr id="1026" name="Picture 2">
            <a:extLst>
              <a:ext uri="{FF2B5EF4-FFF2-40B4-BE49-F238E27FC236}">
                <a16:creationId xmlns:a16="http://schemas.microsoft.com/office/drawing/2014/main" id="{00272DC6-63C9-25C5-90ED-D0FF6FBBD54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2710" b="15114"/>
          <a:stretch>
            <a:fillRect/>
          </a:stretch>
        </p:blipFill>
        <p:spPr bwMode="auto">
          <a:xfrm>
            <a:off x="4559325" y="0"/>
            <a:ext cx="4584672" cy="5143500"/>
          </a:xfrm>
          <a:prstGeom prst="rect">
            <a:avLst/>
          </a:prstGeom>
          <a:noFill/>
          <a:extLst>
            <a:ext uri="{909E8E84-426E-40DD-AFC4-6F175D3DCCD1}">
              <a14:hiddenFill xmlns:a14="http://schemas.microsoft.com/office/drawing/2010/main">
                <a:solidFill>
                  <a:srgbClr val="FFFFFF"/>
                </a:solidFill>
              </a14:hiddenFill>
            </a:ext>
          </a:extLst>
        </p:spPr>
      </p:pic>
      <p:sp>
        <p:nvSpPr>
          <p:cNvPr id="289" name="Google Shape;289;p41"/>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29</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0" y="0"/>
            <a:ext cx="9144000" cy="5143511"/>
          </a:xfrm>
          <a:prstGeom prst="rect">
            <a:avLst/>
          </a:prstGeom>
          <a:noFill/>
          <a:ln>
            <a:noFill/>
          </a:ln>
        </p:spPr>
      </p:pic>
      <p:sp>
        <p:nvSpPr>
          <p:cNvPr id="70" name="Google Shape;70;p15"/>
          <p:cNvSpPr txBox="1"/>
          <p:nvPr/>
        </p:nvSpPr>
        <p:spPr>
          <a:xfrm>
            <a:off x="196150" y="4691850"/>
            <a:ext cx="1949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Genshin Impact - miHoYo</a:t>
            </a:r>
            <a:endParaRPr sz="1000">
              <a:solidFill>
                <a:schemeClr val="accent4"/>
              </a:solidFill>
            </a:endParaRPr>
          </a:p>
        </p:txBody>
      </p:sp>
      <p:sp>
        <p:nvSpPr>
          <p:cNvPr id="71" name="Google Shape;71;p15"/>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3</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2"/>
          <p:cNvPicPr preferRelativeResize="0"/>
          <p:nvPr/>
        </p:nvPicPr>
        <p:blipFill rotWithShape="1">
          <a:blip r:embed="rId3">
            <a:alphaModFix/>
          </a:blip>
          <a:srcRect l="35314" r="8974"/>
          <a:stretch/>
        </p:blipFill>
        <p:spPr>
          <a:xfrm>
            <a:off x="4559325" y="0"/>
            <a:ext cx="4584672" cy="5143500"/>
          </a:xfrm>
          <a:prstGeom prst="rect">
            <a:avLst/>
          </a:prstGeom>
          <a:noFill/>
          <a:ln>
            <a:noFill/>
          </a:ln>
        </p:spPr>
      </p:pic>
      <p:sp>
        <p:nvSpPr>
          <p:cNvPr id="295" name="Google Shape;29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LLM Tools</a:t>
            </a:r>
            <a:endParaRPr/>
          </a:p>
        </p:txBody>
      </p:sp>
      <p:sp>
        <p:nvSpPr>
          <p:cNvPr id="296" name="Google Shape;296;p42"/>
          <p:cNvSpPr txBox="1"/>
          <p:nvPr/>
        </p:nvSpPr>
        <p:spPr>
          <a:xfrm>
            <a:off x="365125" y="1307625"/>
            <a:ext cx="3925200" cy="3384300"/>
          </a:xfrm>
          <a:prstGeom prst="rect">
            <a:avLst/>
          </a:prstGeom>
          <a:noFill/>
          <a:ln>
            <a:noFill/>
          </a:ln>
        </p:spPr>
        <p:txBody>
          <a:bodyPr spcFirstLastPara="1" wrap="square" lIns="91425" tIns="91425" rIns="91425" bIns="91425" anchor="t" anchorCtr="0">
            <a:noAutofit/>
          </a:bodyPr>
          <a:lstStyle/>
          <a:p>
            <a:pPr marL="0" lvl="0" indent="0" algn="l" rtl="0">
              <a:spcAft>
                <a:spcPts val="0"/>
              </a:spcAft>
              <a:buNone/>
            </a:pPr>
            <a:r>
              <a:rPr lang="en" sz="2400" dirty="0">
                <a:solidFill>
                  <a:schemeClr val="dk1"/>
                </a:solidFill>
                <a:latin typeface="Manrope"/>
                <a:ea typeface="Manrope"/>
                <a:cs typeface="Manrope"/>
                <a:sym typeface="Manrope"/>
              </a:rPr>
              <a:t>Write</a:t>
            </a:r>
            <a:endParaRPr sz="2400" dirty="0">
              <a:solidFill>
                <a:schemeClr val="dk1"/>
              </a:solidFill>
              <a:latin typeface="Manrope"/>
              <a:ea typeface="Manrope"/>
              <a:cs typeface="Manrope"/>
              <a:sym typeface="Manrope"/>
            </a:endParaRPr>
          </a:p>
          <a:p>
            <a:pPr marL="0" lvl="0" indent="0" algn="l" rtl="0">
              <a:lnSpc>
                <a:spcPct val="115000"/>
              </a:lnSpc>
              <a:spcBef>
                <a:spcPts val="1000"/>
              </a:spcBef>
              <a:spcAft>
                <a:spcPts val="0"/>
              </a:spcAft>
              <a:buNone/>
            </a:pPr>
            <a:r>
              <a:rPr lang="en" sz="1800" dirty="0">
                <a:solidFill>
                  <a:schemeClr val="dk1"/>
                </a:solidFill>
                <a:latin typeface="Manrope Medium"/>
                <a:ea typeface="Manrope Medium"/>
                <a:cs typeface="Manrope Medium"/>
                <a:sym typeface="Manrope Medium"/>
              </a:rPr>
              <a:t>Print message to HUD</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Memory</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Attention</a:t>
            </a:r>
            <a:endParaRPr sz="1800" dirty="0">
              <a:solidFill>
                <a:schemeClr val="dk1"/>
              </a:solidFill>
              <a:latin typeface="Manrope Medium"/>
              <a:ea typeface="Manrope Medium"/>
              <a:cs typeface="Manrope Medium"/>
              <a:sym typeface="Manrope Medium"/>
            </a:endParaRPr>
          </a:p>
          <a:p>
            <a:pPr marL="0" lvl="0" indent="0" algn="l" rtl="0">
              <a:lnSpc>
                <a:spcPct val="115000"/>
              </a:lnSpc>
              <a:spcBef>
                <a:spcPts val="1000"/>
              </a:spcBef>
              <a:spcAft>
                <a:spcPts val="0"/>
              </a:spcAft>
              <a:buNone/>
            </a:pPr>
            <a:r>
              <a:rPr lang="en" sz="1800" dirty="0">
                <a:solidFill>
                  <a:schemeClr val="dk1"/>
                </a:solidFill>
                <a:latin typeface="Manrope Medium"/>
                <a:ea typeface="Manrope Medium"/>
                <a:cs typeface="Manrope Medium"/>
                <a:sym typeface="Manrope Medium"/>
              </a:rPr>
              <a:t>Highlight Item/Creature/etc.</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Perception</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Attention</a:t>
            </a:r>
            <a:endParaRPr sz="1800" dirty="0">
              <a:solidFill>
                <a:schemeClr val="dk1"/>
              </a:solidFill>
              <a:latin typeface="Manrope Medium"/>
              <a:ea typeface="Manrope Medium"/>
              <a:cs typeface="Manrope Medium"/>
              <a:sym typeface="Manrope Medium"/>
            </a:endParaRPr>
          </a:p>
          <a:p>
            <a:pPr marL="457200" lvl="0" indent="-342900" algn="l" rtl="0">
              <a:lnSpc>
                <a:spcPct val="115000"/>
              </a:lnSpc>
              <a:spcBef>
                <a:spcPts val="0"/>
              </a:spcBef>
              <a:spcAft>
                <a:spcPts val="0"/>
              </a:spcAft>
              <a:buClr>
                <a:schemeClr val="dk1"/>
              </a:buClr>
              <a:buSzPts val="1800"/>
              <a:buFont typeface="Manrope Medium"/>
              <a:buChar char="●"/>
            </a:pPr>
            <a:r>
              <a:rPr lang="en" sz="1800" dirty="0">
                <a:solidFill>
                  <a:schemeClr val="dk1"/>
                </a:solidFill>
                <a:latin typeface="Manrope Medium"/>
                <a:ea typeface="Manrope Medium"/>
                <a:cs typeface="Manrope Medium"/>
                <a:sym typeface="Manrope Medium"/>
              </a:rPr>
              <a:t>“Show, don’t tell”</a:t>
            </a:r>
            <a:endParaRPr sz="1800" dirty="0">
              <a:solidFill>
                <a:schemeClr val="dk1"/>
              </a:solidFill>
              <a:latin typeface="Manrope Medium"/>
              <a:ea typeface="Manrope Medium"/>
              <a:cs typeface="Manrope Medium"/>
              <a:sym typeface="Manrope Medium"/>
            </a:endParaRPr>
          </a:p>
        </p:txBody>
      </p:sp>
      <p:sp>
        <p:nvSpPr>
          <p:cNvPr id="297" name="Google Shape;297;p42"/>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New Glowing Ores - CurseForge</a:t>
            </a:r>
            <a:endParaRPr sz="1000">
              <a:solidFill>
                <a:schemeClr val="accent3"/>
              </a:solidFill>
            </a:endParaRPr>
          </a:p>
        </p:txBody>
      </p:sp>
      <p:sp>
        <p:nvSpPr>
          <p:cNvPr id="298" name="Google Shape;298;p42"/>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30</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Considerations</a:t>
            </a:r>
            <a:endParaRPr/>
          </a:p>
        </p:txBody>
      </p:sp>
      <p:sp>
        <p:nvSpPr>
          <p:cNvPr id="304" name="Google Shape;304;p43"/>
          <p:cNvSpPr txBox="1">
            <a:spLocks noGrp="1"/>
          </p:cNvSpPr>
          <p:nvPr>
            <p:ph type="body" idx="1"/>
          </p:nvPr>
        </p:nvSpPr>
        <p:spPr>
          <a:xfrm>
            <a:off x="311700" y="1492250"/>
            <a:ext cx="4022407" cy="3076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1800" dirty="0"/>
              <a:t>Memory allocation</a:t>
            </a:r>
            <a:endParaRPr sz="1800" dirty="0"/>
          </a:p>
          <a:p>
            <a:pPr marL="457200" lvl="0" indent="-342900" algn="l" rtl="0">
              <a:spcBef>
                <a:spcPts val="0"/>
              </a:spcBef>
              <a:spcAft>
                <a:spcPts val="0"/>
              </a:spcAft>
              <a:buSzPts val="1800"/>
              <a:buChar char="●"/>
            </a:pPr>
            <a:r>
              <a:rPr lang="en" dirty="0"/>
              <a:t>Developer and player control</a:t>
            </a:r>
            <a:endParaRPr dirty="0"/>
          </a:p>
          <a:p>
            <a:pPr marL="457200" lvl="0" indent="-342900" algn="l" rtl="0">
              <a:spcBef>
                <a:spcPts val="0"/>
              </a:spcBef>
              <a:spcAft>
                <a:spcPts val="0"/>
              </a:spcAft>
              <a:buSzPts val="1800"/>
              <a:buChar char="●"/>
            </a:pPr>
            <a:r>
              <a:rPr lang="en" dirty="0"/>
              <a:t>Consistency</a:t>
            </a:r>
            <a:endParaRPr dirty="0"/>
          </a:p>
          <a:p>
            <a:pPr marL="0" lvl="0" indent="0" algn="l" rtl="0">
              <a:spcBef>
                <a:spcPts val="1200"/>
              </a:spcBef>
              <a:spcAft>
                <a:spcPts val="1200"/>
              </a:spcAft>
              <a:buNone/>
            </a:pPr>
            <a:r>
              <a:rPr lang="en" dirty="0"/>
              <a:t>How can we get consistent, predictable assistance in a constantly-changing environment?</a:t>
            </a:r>
            <a:endParaRPr dirty="0"/>
          </a:p>
        </p:txBody>
      </p:sp>
      <p:pic>
        <p:nvPicPr>
          <p:cNvPr id="305" name="Google Shape;305;p43"/>
          <p:cNvPicPr preferRelativeResize="0"/>
          <p:nvPr/>
        </p:nvPicPr>
        <p:blipFill>
          <a:blip r:embed="rId3">
            <a:alphaModFix/>
          </a:blip>
          <a:stretch>
            <a:fillRect/>
          </a:stretch>
        </p:blipFill>
        <p:spPr>
          <a:xfrm>
            <a:off x="4446175" y="298713"/>
            <a:ext cx="4546074" cy="4546074"/>
          </a:xfrm>
          <a:prstGeom prst="rect">
            <a:avLst/>
          </a:prstGeom>
          <a:noFill/>
          <a:ln>
            <a:noFill/>
          </a:ln>
        </p:spPr>
      </p:pic>
      <p:sp>
        <p:nvSpPr>
          <p:cNvPr id="306" name="Google Shape;306;p43"/>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Spaced Repitition - LifeHack</a:t>
            </a:r>
            <a:endParaRPr sz="1000">
              <a:solidFill>
                <a:schemeClr val="accent3"/>
              </a:solidFill>
            </a:endParaRPr>
          </a:p>
        </p:txBody>
      </p:sp>
      <p:sp>
        <p:nvSpPr>
          <p:cNvPr id="307" name="Google Shape;307;p43"/>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31</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4" title="2025-10-08_19.44.02.png"/>
          <p:cNvPicPr preferRelativeResize="0"/>
          <p:nvPr/>
        </p:nvPicPr>
        <p:blipFill>
          <a:blip r:embed="rId3">
            <a:alphaModFix/>
          </a:blip>
          <a:stretch>
            <a:fillRect/>
          </a:stretch>
        </p:blipFill>
        <p:spPr>
          <a:xfrm>
            <a:off x="0" y="0"/>
            <a:ext cx="9144005" cy="5143500"/>
          </a:xfrm>
          <a:prstGeom prst="rect">
            <a:avLst/>
          </a:prstGeom>
          <a:noFill/>
          <a:ln>
            <a:noFill/>
          </a:ln>
        </p:spPr>
      </p:pic>
      <p:pic>
        <p:nvPicPr>
          <p:cNvPr id="313" name="Google Shape;313;p44" title="2025-10-08_19.47.57.png"/>
          <p:cNvPicPr preferRelativeResize="0"/>
          <p:nvPr/>
        </p:nvPicPr>
        <p:blipFill rotWithShape="1">
          <a:blip r:embed="rId4">
            <a:alphaModFix/>
          </a:blip>
          <a:srcRect/>
          <a:stretch/>
        </p:blipFill>
        <p:spPr>
          <a:xfrm>
            <a:off x="0" y="0"/>
            <a:ext cx="9144010" cy="5143500"/>
          </a:xfrm>
          <a:prstGeom prst="rect">
            <a:avLst/>
          </a:prstGeom>
          <a:noFill/>
          <a:ln>
            <a:noFill/>
          </a:ln>
        </p:spPr>
      </p:pic>
      <p:pic>
        <p:nvPicPr>
          <p:cNvPr id="314" name="Google Shape;314;p44" title="2025-10-08_20.00.17.png"/>
          <p:cNvPicPr preferRelativeResize="0"/>
          <p:nvPr/>
        </p:nvPicPr>
        <p:blipFill rotWithShape="1">
          <a:blip r:embed="rId5">
            <a:alphaModFix/>
            <a:extLst>
              <a:ext uri="{BEBA8EAE-BF5A-486C-A8C5-ECC9F3942E4B}">
                <a14:imgProps xmlns:a14="http://schemas.microsoft.com/office/drawing/2010/main">
                  <a14:imgLayer r:embed="rId6">
                    <a14:imgEffect>
                      <a14:brightnessContrast bright="20000" contrast="-20000"/>
                    </a14:imgEffect>
                  </a14:imgLayer>
                </a14:imgProps>
              </a:ext>
            </a:extLst>
          </a:blip>
          <a:srcRect/>
          <a:stretch/>
        </p:blipFill>
        <p:spPr>
          <a:xfrm>
            <a:off x="0" y="5"/>
            <a:ext cx="9144000" cy="5143495"/>
          </a:xfrm>
          <a:prstGeom prst="rect">
            <a:avLst/>
          </a:prstGeom>
          <a:noFill/>
          <a:ln>
            <a:noFill/>
          </a:ln>
        </p:spPr>
      </p:pic>
      <p:sp>
        <p:nvSpPr>
          <p:cNvPr id="315" name="Google Shape;315;p44"/>
          <p:cNvSpPr txBox="1"/>
          <p:nvPr/>
        </p:nvSpPr>
        <p:spPr>
          <a:xfrm>
            <a:off x="196150" y="4691850"/>
            <a:ext cx="21639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7"/>
              </a:rPr>
              <a:t>Minecraft - Mojang Studios</a:t>
            </a:r>
            <a:endParaRPr sz="1000">
              <a:solidFill>
                <a:schemeClr val="accent4"/>
              </a:solidFill>
            </a:endParaRPr>
          </a:p>
        </p:txBody>
      </p:sp>
      <p:sp>
        <p:nvSpPr>
          <p:cNvPr id="316" name="Google Shape;316;p44"/>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32</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5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
                                        </p:tgtEl>
                                        <p:attrNameLst>
                                          <p:attrName>style.visibility</p:attrName>
                                        </p:attrNameLst>
                                      </p:cBhvr>
                                      <p:to>
                                        <p:strVal val="visible"/>
                                      </p:to>
                                    </p:set>
                                    <p:animEffect transition="in" filter="fade">
                                      <p:cBhvr>
                                        <p:cTn id="12" dur="500"/>
                                        <p:tgtEl>
                                          <p:spTgt spid="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Considerations</a:t>
            </a:r>
            <a:endParaRPr/>
          </a:p>
        </p:txBody>
      </p:sp>
      <p:sp>
        <p:nvSpPr>
          <p:cNvPr id="322" name="Google Shape;322;p45"/>
          <p:cNvSpPr txBox="1">
            <a:spLocks noGrp="1"/>
          </p:cNvSpPr>
          <p:nvPr>
            <p:ph type="body" idx="1"/>
          </p:nvPr>
        </p:nvSpPr>
        <p:spPr>
          <a:xfrm>
            <a:off x="311700" y="1492250"/>
            <a:ext cx="8520600" cy="3463500"/>
          </a:xfrm>
          <a:prstGeom prst="rect">
            <a:avLst/>
          </a:prstGeom>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AutoNum type="arabicPeriod"/>
            </a:pPr>
            <a:r>
              <a:rPr lang="en"/>
              <a:t>Players get distracted easily (attention)</a:t>
            </a:r>
            <a:endParaRPr/>
          </a:p>
          <a:p>
            <a:pPr marL="457200" lvl="0" indent="-342900" algn="l" rtl="0">
              <a:lnSpc>
                <a:spcPct val="115000"/>
              </a:lnSpc>
              <a:spcBef>
                <a:spcPts val="0"/>
              </a:spcBef>
              <a:spcAft>
                <a:spcPts val="0"/>
              </a:spcAft>
              <a:buSzPts val="1800"/>
              <a:buAutoNum type="arabicPeriod"/>
            </a:pPr>
            <a:r>
              <a:rPr lang="en"/>
              <a:t>Players forget things due to those distractions (memory)</a:t>
            </a:r>
            <a:endParaRPr/>
          </a:p>
          <a:p>
            <a:pPr marL="457200" lvl="0" indent="-342900" algn="l" rtl="0">
              <a:lnSpc>
                <a:spcPct val="115000"/>
              </a:lnSpc>
              <a:spcBef>
                <a:spcPts val="0"/>
              </a:spcBef>
              <a:spcAft>
                <a:spcPts val="0"/>
              </a:spcAft>
              <a:buSzPts val="1800"/>
              <a:buAutoNum type="arabicPeriod"/>
            </a:pPr>
            <a:r>
              <a:rPr lang="en"/>
              <a:t>Players’ goals change constantly</a:t>
            </a:r>
            <a:endParaRPr/>
          </a:p>
          <a:p>
            <a:pPr marL="0" lvl="0" indent="0" algn="l" rtl="0">
              <a:lnSpc>
                <a:spcPct val="115000"/>
              </a:lnSpc>
              <a:spcBef>
                <a:spcPts val="1200"/>
              </a:spcBef>
              <a:spcAft>
                <a:spcPts val="0"/>
              </a:spcAft>
              <a:buNone/>
            </a:pPr>
            <a:r>
              <a:rPr lang="en"/>
              <a:t>Remember—players need to learn from trial and error:</a:t>
            </a:r>
            <a:endParaRPr/>
          </a:p>
          <a:p>
            <a:pPr marL="457200" lvl="0" indent="-342900" algn="l" rtl="0">
              <a:lnSpc>
                <a:spcPct val="115000"/>
              </a:lnSpc>
              <a:spcBef>
                <a:spcPts val="0"/>
              </a:spcBef>
              <a:spcAft>
                <a:spcPts val="0"/>
              </a:spcAft>
              <a:buSzPts val="1800"/>
              <a:buChar char="-"/>
            </a:pPr>
            <a:r>
              <a:rPr lang="en"/>
              <a:t>Support player with their main goal</a:t>
            </a:r>
            <a:endParaRPr/>
          </a:p>
          <a:p>
            <a:pPr marL="457200" lvl="0" indent="-342900" algn="l" rtl="0">
              <a:lnSpc>
                <a:spcPct val="115000"/>
              </a:lnSpc>
              <a:spcBef>
                <a:spcPts val="0"/>
              </a:spcBef>
              <a:spcAft>
                <a:spcPts val="0"/>
              </a:spcAft>
              <a:buSzPts val="1800"/>
              <a:buChar char="-"/>
            </a:pPr>
            <a:r>
              <a:rPr lang="en"/>
              <a:t>Provide a consistent tip to achieve the main goal</a:t>
            </a:r>
            <a:endParaRPr/>
          </a:p>
          <a:p>
            <a:pPr marL="457200" lvl="0" indent="-342900" algn="l" rtl="0">
              <a:lnSpc>
                <a:spcPct val="115000"/>
              </a:lnSpc>
              <a:spcBef>
                <a:spcPts val="0"/>
              </a:spcBef>
              <a:spcAft>
                <a:spcPts val="0"/>
              </a:spcAft>
              <a:buSzPts val="1800"/>
              <a:buChar char="-"/>
            </a:pPr>
            <a:r>
              <a:rPr lang="en"/>
              <a:t>Track player progress</a:t>
            </a:r>
            <a:endParaRPr/>
          </a:p>
          <a:p>
            <a:pPr marL="457200" lvl="0" indent="-342900" algn="l" rtl="0">
              <a:lnSpc>
                <a:spcPct val="115000"/>
              </a:lnSpc>
              <a:spcBef>
                <a:spcPts val="0"/>
              </a:spcBef>
              <a:spcAft>
                <a:spcPts val="0"/>
              </a:spcAft>
              <a:buSzPts val="1800"/>
              <a:buChar char="-"/>
            </a:pPr>
            <a:r>
              <a:rPr lang="en"/>
              <a:t>Reevaluate tip depending on progress</a:t>
            </a:r>
            <a:endParaRPr/>
          </a:p>
          <a:p>
            <a:pPr marL="0" lvl="0" indent="0" algn="l" rtl="0">
              <a:lnSpc>
                <a:spcPct val="115000"/>
              </a:lnSpc>
              <a:spcBef>
                <a:spcPts val="1200"/>
              </a:spcBef>
              <a:spcAft>
                <a:spcPts val="1200"/>
              </a:spcAft>
              <a:buNone/>
            </a:pPr>
            <a:r>
              <a:rPr lang="en"/>
              <a:t>What can we use to implement this?</a:t>
            </a:r>
            <a:endParaRPr/>
          </a:p>
        </p:txBody>
      </p:sp>
      <p:pic>
        <p:nvPicPr>
          <p:cNvPr id="323" name="Google Shape;323;p45" descr="a gold star with a white background and a shiny border (Provided by Tenor)"/>
          <p:cNvPicPr preferRelativeResize="0"/>
          <p:nvPr/>
        </p:nvPicPr>
        <p:blipFill>
          <a:blip r:embed="rId3">
            <a:alphaModFix/>
          </a:blip>
          <a:stretch>
            <a:fillRect/>
          </a:stretch>
        </p:blipFill>
        <p:spPr>
          <a:xfrm rot="-506738">
            <a:off x="6518471" y="242768"/>
            <a:ext cx="2302383" cy="2246889"/>
          </a:xfrm>
          <a:prstGeom prst="rect">
            <a:avLst/>
          </a:prstGeom>
          <a:noFill/>
          <a:ln>
            <a:noFill/>
          </a:ln>
        </p:spPr>
      </p:pic>
      <p:sp>
        <p:nvSpPr>
          <p:cNvPr id="324" name="Google Shape;324;p45"/>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33</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Goal-Oriented Action Planning</a:t>
            </a:r>
            <a:endParaRPr/>
          </a:p>
        </p:txBody>
      </p:sp>
      <p:sp>
        <p:nvSpPr>
          <p:cNvPr id="330" name="Google Shape;330;p46"/>
          <p:cNvSpPr txBox="1">
            <a:spLocks noGrp="1"/>
          </p:cNvSpPr>
          <p:nvPr>
            <p:ph type="body" idx="1"/>
          </p:nvPr>
        </p:nvSpPr>
        <p:spPr>
          <a:xfrm>
            <a:off x="311700" y="1492250"/>
            <a:ext cx="7343100" cy="32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anrope"/>
                <a:ea typeface="Manrope"/>
                <a:cs typeface="Manrope"/>
                <a:sym typeface="Manrope"/>
              </a:rPr>
              <a:t>Goals</a:t>
            </a:r>
            <a:r>
              <a:rPr lang="en" b="1" dirty="0">
                <a:latin typeface="Manrope"/>
                <a:ea typeface="Manrope"/>
                <a:cs typeface="Manrope"/>
                <a:sym typeface="Manrope"/>
              </a:rPr>
              <a:t> </a:t>
            </a:r>
            <a:r>
              <a:rPr lang="en" dirty="0"/>
              <a:t>→ What the player is/should be trying to achieve</a:t>
            </a:r>
            <a:endParaRPr dirty="0"/>
          </a:p>
          <a:p>
            <a:pPr marL="457200" lvl="0" indent="-342900" algn="l" rtl="0">
              <a:spcBef>
                <a:spcPts val="0"/>
              </a:spcBef>
              <a:spcAft>
                <a:spcPts val="0"/>
              </a:spcAft>
              <a:buSzPts val="1800"/>
              <a:buChar char="●"/>
            </a:pPr>
            <a:r>
              <a:rPr lang="en" sz="1800" dirty="0"/>
              <a:t>Determined by the LLM</a:t>
            </a:r>
            <a:endParaRPr sz="1800" dirty="0"/>
          </a:p>
          <a:p>
            <a:pPr marL="457200" lvl="0" indent="-342900" algn="l" rtl="0">
              <a:spcBef>
                <a:spcPts val="0"/>
              </a:spcBef>
              <a:spcAft>
                <a:spcPts val="0"/>
              </a:spcAft>
              <a:buSzPts val="1800"/>
              <a:buChar char="●"/>
            </a:pPr>
            <a:r>
              <a:rPr lang="en" sz="1800" dirty="0"/>
              <a:t>Have weights or desires to achieve them</a:t>
            </a:r>
            <a:endParaRPr sz="1800" dirty="0"/>
          </a:p>
          <a:p>
            <a:pPr marL="0" lvl="0" indent="0" algn="l" rtl="0">
              <a:spcBef>
                <a:spcPts val="1200"/>
              </a:spcBef>
              <a:spcAft>
                <a:spcPts val="0"/>
              </a:spcAft>
              <a:buNone/>
            </a:pPr>
            <a:r>
              <a:rPr lang="en" dirty="0">
                <a:latin typeface="Manrope"/>
                <a:ea typeface="Manrope"/>
                <a:cs typeface="Manrope"/>
                <a:sym typeface="Manrope"/>
              </a:rPr>
              <a:t>Actions</a:t>
            </a:r>
            <a:r>
              <a:rPr lang="en" dirty="0"/>
              <a:t> → What the player can perform</a:t>
            </a:r>
            <a:endParaRPr dirty="0"/>
          </a:p>
          <a:p>
            <a:pPr marL="457200" lvl="0" indent="-342900" algn="l" rtl="0">
              <a:spcBef>
                <a:spcPts val="0"/>
              </a:spcBef>
              <a:spcAft>
                <a:spcPts val="0"/>
              </a:spcAft>
              <a:buSzPts val="1800"/>
              <a:buChar char="●"/>
            </a:pPr>
            <a:r>
              <a:rPr lang="en" sz="1800" dirty="0"/>
              <a:t>Costs associated</a:t>
            </a:r>
            <a:endParaRPr sz="1800" dirty="0"/>
          </a:p>
          <a:p>
            <a:pPr marL="0" lvl="0" indent="0" algn="l" rtl="0">
              <a:spcBef>
                <a:spcPts val="1200"/>
              </a:spcBef>
              <a:spcAft>
                <a:spcPts val="0"/>
              </a:spcAft>
              <a:buNone/>
            </a:pPr>
            <a:r>
              <a:rPr lang="en" dirty="0">
                <a:latin typeface="Manrope"/>
                <a:ea typeface="Manrope"/>
                <a:cs typeface="Manrope"/>
                <a:sym typeface="Manrope"/>
              </a:rPr>
              <a:t>Planning</a:t>
            </a:r>
            <a:r>
              <a:rPr lang="en" dirty="0"/>
              <a:t> → Potential action path to achieve goal</a:t>
            </a:r>
            <a:endParaRPr sz="1800" dirty="0"/>
          </a:p>
          <a:p>
            <a:pPr marL="457200" lvl="0" indent="-342900" algn="l" rtl="0">
              <a:spcBef>
                <a:spcPts val="0"/>
              </a:spcBef>
              <a:spcAft>
                <a:spcPts val="0"/>
              </a:spcAft>
              <a:buSzPts val="1800"/>
              <a:buChar char="●"/>
            </a:pPr>
            <a:r>
              <a:rPr lang="en" sz="1800" dirty="0"/>
              <a:t>Prioritiz</a:t>
            </a:r>
            <a:r>
              <a:rPr lang="en" dirty="0"/>
              <a:t>e</a:t>
            </a:r>
            <a:r>
              <a:rPr lang="en" sz="1800" dirty="0"/>
              <a:t> lowest cost path/steps</a:t>
            </a:r>
            <a:endParaRPr sz="1800" dirty="0"/>
          </a:p>
          <a:p>
            <a:pPr marL="457200" lvl="0" indent="-342900" algn="l" rtl="0">
              <a:spcBef>
                <a:spcPts val="0"/>
              </a:spcBef>
              <a:spcAft>
                <a:spcPts val="0"/>
              </a:spcAft>
              <a:buSzPts val="1800"/>
              <a:buChar char="●"/>
            </a:pPr>
            <a:r>
              <a:rPr lang="en" dirty="0"/>
              <a:t>Reevaluate if player is struggling</a:t>
            </a:r>
            <a:endParaRPr dirty="0"/>
          </a:p>
        </p:txBody>
      </p:sp>
      <p:sp>
        <p:nvSpPr>
          <p:cNvPr id="331" name="Google Shape;331;p46"/>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34</a:t>
            </a:r>
            <a:endParaRPr sz="1000">
              <a:solidFill>
                <a:schemeClr val="accent2"/>
              </a:solidFill>
            </a:endParaRPr>
          </a:p>
        </p:txBody>
      </p:sp>
      <p:pic>
        <p:nvPicPr>
          <p:cNvPr id="332" name="Google Shape;332;p46"/>
          <p:cNvPicPr preferRelativeResize="0"/>
          <p:nvPr/>
        </p:nvPicPr>
        <p:blipFill>
          <a:blip r:embed="rId3">
            <a:alphaModFix/>
          </a:blip>
          <a:stretch>
            <a:fillRect/>
          </a:stretch>
        </p:blipFill>
        <p:spPr>
          <a:xfrm>
            <a:off x="7654800" y="1285525"/>
            <a:ext cx="971125" cy="971125"/>
          </a:xfrm>
          <a:prstGeom prst="rect">
            <a:avLst/>
          </a:prstGeom>
          <a:noFill/>
          <a:ln>
            <a:noFill/>
          </a:ln>
        </p:spPr>
      </p:pic>
      <p:pic>
        <p:nvPicPr>
          <p:cNvPr id="333" name="Google Shape;333;p46"/>
          <p:cNvPicPr preferRelativeResize="0"/>
          <p:nvPr/>
        </p:nvPicPr>
        <p:blipFill>
          <a:blip r:embed="rId4">
            <a:alphaModFix/>
          </a:blip>
          <a:stretch>
            <a:fillRect/>
          </a:stretch>
        </p:blipFill>
        <p:spPr>
          <a:xfrm>
            <a:off x="5954100" y="2256653"/>
            <a:ext cx="821325" cy="821300"/>
          </a:xfrm>
          <a:prstGeom prst="rect">
            <a:avLst/>
          </a:prstGeom>
          <a:noFill/>
          <a:ln>
            <a:noFill/>
          </a:ln>
        </p:spPr>
      </p:pic>
      <p:pic>
        <p:nvPicPr>
          <p:cNvPr id="334" name="Google Shape;334;p46"/>
          <p:cNvPicPr preferRelativeResize="0"/>
          <p:nvPr/>
        </p:nvPicPr>
        <p:blipFill>
          <a:blip r:embed="rId5">
            <a:alphaModFix/>
          </a:blip>
          <a:stretch>
            <a:fillRect/>
          </a:stretch>
        </p:blipFill>
        <p:spPr>
          <a:xfrm>
            <a:off x="5954100" y="3927725"/>
            <a:ext cx="821325" cy="821325"/>
          </a:xfrm>
          <a:prstGeom prst="rect">
            <a:avLst/>
          </a:prstGeom>
          <a:noFill/>
          <a:ln>
            <a:noFill/>
          </a:ln>
        </p:spPr>
      </p:pic>
      <p:pic>
        <p:nvPicPr>
          <p:cNvPr id="335" name="Google Shape;335;p46"/>
          <p:cNvPicPr preferRelativeResize="0"/>
          <p:nvPr/>
        </p:nvPicPr>
        <p:blipFill>
          <a:blip r:embed="rId6">
            <a:alphaModFix/>
          </a:blip>
          <a:stretch>
            <a:fillRect/>
          </a:stretch>
        </p:blipFill>
        <p:spPr>
          <a:xfrm>
            <a:off x="7654800" y="3077950"/>
            <a:ext cx="971125" cy="971125"/>
          </a:xfrm>
          <a:prstGeom prst="rect">
            <a:avLst/>
          </a:prstGeom>
          <a:noFill/>
          <a:ln>
            <a:noFill/>
          </a:ln>
        </p:spPr>
      </p:pic>
      <p:cxnSp>
        <p:nvCxnSpPr>
          <p:cNvPr id="336" name="Google Shape;336;p46"/>
          <p:cNvCxnSpPr/>
          <p:nvPr/>
        </p:nvCxnSpPr>
        <p:spPr>
          <a:xfrm rot="10800000" flipH="1">
            <a:off x="6861187" y="3785003"/>
            <a:ext cx="621000" cy="410700"/>
          </a:xfrm>
          <a:prstGeom prst="straightConnector1">
            <a:avLst/>
          </a:prstGeom>
          <a:noFill/>
          <a:ln w="19050" cap="flat" cmpd="sng">
            <a:solidFill>
              <a:schemeClr val="dk2"/>
            </a:solidFill>
            <a:prstDash val="solid"/>
            <a:round/>
            <a:headEnd type="none" w="med" len="med"/>
            <a:tailEnd type="triangle" w="med" len="med"/>
          </a:ln>
        </p:spPr>
      </p:cxnSp>
      <p:cxnSp>
        <p:nvCxnSpPr>
          <p:cNvPr id="337" name="Google Shape;337;p46"/>
          <p:cNvCxnSpPr/>
          <p:nvPr/>
        </p:nvCxnSpPr>
        <p:spPr>
          <a:xfrm rot="10800000" flipH="1">
            <a:off x="6904612" y="1978853"/>
            <a:ext cx="621000" cy="410700"/>
          </a:xfrm>
          <a:prstGeom prst="straightConnector1">
            <a:avLst/>
          </a:prstGeom>
          <a:noFill/>
          <a:ln w="19050" cap="flat" cmpd="sng">
            <a:solidFill>
              <a:schemeClr val="dk2"/>
            </a:solidFill>
            <a:prstDash val="solid"/>
            <a:round/>
            <a:headEnd type="none" w="med" len="med"/>
            <a:tailEnd type="triangle" w="med" len="med"/>
          </a:ln>
        </p:spPr>
      </p:cxnSp>
      <p:cxnSp>
        <p:nvCxnSpPr>
          <p:cNvPr id="338" name="Google Shape;338;p46"/>
          <p:cNvCxnSpPr/>
          <p:nvPr/>
        </p:nvCxnSpPr>
        <p:spPr>
          <a:xfrm rot="10800000">
            <a:off x="6904612" y="2915303"/>
            <a:ext cx="621000" cy="4107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Goal-Oriented Action Planning</a:t>
            </a:r>
            <a:endParaRPr/>
          </a:p>
        </p:txBody>
      </p:sp>
      <p:sp>
        <p:nvSpPr>
          <p:cNvPr id="344" name="Google Shape;344;p47"/>
          <p:cNvSpPr txBox="1">
            <a:spLocks noGrp="1"/>
          </p:cNvSpPr>
          <p:nvPr>
            <p:ph type="body" idx="1"/>
          </p:nvPr>
        </p:nvSpPr>
        <p:spPr>
          <a:xfrm>
            <a:off x="311700" y="1492250"/>
            <a:ext cx="8520600" cy="307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Is the player making progress towards our given objective?</a:t>
            </a:r>
            <a:endParaRPr dirty="0"/>
          </a:p>
          <a:p>
            <a:pPr marL="457200" lvl="0" indent="-342900" algn="l" rtl="0">
              <a:spcBef>
                <a:spcPts val="1200"/>
              </a:spcBef>
              <a:spcAft>
                <a:spcPts val="0"/>
              </a:spcAft>
              <a:buSzPts val="1800"/>
              <a:buFont typeface="Manrope"/>
              <a:buChar char="●"/>
            </a:pPr>
            <a:r>
              <a:rPr lang="en" dirty="0">
                <a:latin typeface="Manrope"/>
                <a:ea typeface="Manrope"/>
                <a:cs typeface="Manrope"/>
                <a:sym typeface="Manrope"/>
              </a:rPr>
              <a:t>Yes</a:t>
            </a:r>
            <a:r>
              <a:rPr lang="en" b="1" dirty="0">
                <a:latin typeface="Manrope"/>
                <a:ea typeface="Manrope"/>
                <a:cs typeface="Manrope"/>
                <a:sym typeface="Manrope"/>
              </a:rPr>
              <a:t> </a:t>
            </a:r>
            <a:r>
              <a:rPr lang="en" dirty="0"/>
              <a:t>→ Hints on next steps as needed</a:t>
            </a:r>
            <a:endParaRPr dirty="0"/>
          </a:p>
          <a:p>
            <a:pPr marL="914400" lvl="1" indent="-342900" algn="l" rtl="0">
              <a:spcBef>
                <a:spcPts val="0"/>
              </a:spcBef>
              <a:spcAft>
                <a:spcPts val="0"/>
              </a:spcAft>
              <a:buSzPts val="1800"/>
              <a:buChar char="○"/>
            </a:pPr>
            <a:r>
              <a:rPr lang="en" sz="1800" dirty="0"/>
              <a:t>Save plan for future repetition</a:t>
            </a:r>
            <a:endParaRPr sz="1800" dirty="0"/>
          </a:p>
          <a:p>
            <a:pPr marL="457200" lvl="0" indent="-342900" algn="l" rtl="0">
              <a:spcBef>
                <a:spcPts val="0"/>
              </a:spcBef>
              <a:spcAft>
                <a:spcPts val="0"/>
              </a:spcAft>
              <a:buSzPts val="1800"/>
              <a:buFont typeface="Manrope"/>
              <a:buChar char="●"/>
            </a:pPr>
            <a:r>
              <a:rPr lang="en" dirty="0">
                <a:latin typeface="Manrope"/>
                <a:ea typeface="Manrope"/>
                <a:cs typeface="Manrope"/>
                <a:sym typeface="Manrope"/>
              </a:rPr>
              <a:t>No</a:t>
            </a:r>
            <a:r>
              <a:rPr lang="en" dirty="0"/>
              <a:t> → Determine a new objective and plan</a:t>
            </a:r>
            <a:endParaRPr dirty="0"/>
          </a:p>
          <a:p>
            <a:pPr marL="914400" lvl="1" indent="-342900" algn="l" rtl="0">
              <a:spcBef>
                <a:spcPts val="0"/>
              </a:spcBef>
              <a:spcAft>
                <a:spcPts val="0"/>
              </a:spcAft>
              <a:buSzPts val="1800"/>
              <a:buChar char="○"/>
            </a:pPr>
            <a:r>
              <a:rPr lang="en" sz="1800" dirty="0"/>
              <a:t>Was the LLM wrong?</a:t>
            </a:r>
            <a:endParaRPr sz="1800" dirty="0"/>
          </a:p>
          <a:p>
            <a:pPr marL="914400" lvl="1" indent="-342900" algn="l" rtl="0">
              <a:spcBef>
                <a:spcPts val="0"/>
              </a:spcBef>
              <a:spcAft>
                <a:spcPts val="0"/>
              </a:spcAft>
              <a:buSzPts val="1800"/>
              <a:buChar char="○"/>
            </a:pPr>
            <a:r>
              <a:rPr lang="en" sz="1800" dirty="0"/>
              <a:t>Did the player change objectives?</a:t>
            </a:r>
            <a:endParaRPr sz="1800" dirty="0"/>
          </a:p>
          <a:p>
            <a:pPr marL="914400" lvl="1" indent="-342900" algn="l" rtl="0">
              <a:spcBef>
                <a:spcPts val="0"/>
              </a:spcBef>
              <a:spcAft>
                <a:spcPts val="0"/>
              </a:spcAft>
              <a:buSzPts val="1800"/>
              <a:buChar char="○"/>
            </a:pPr>
            <a:r>
              <a:rPr lang="en" sz="1800" dirty="0"/>
              <a:t>Is the current plan/tip not successful/helpful?</a:t>
            </a:r>
            <a:endParaRPr sz="1800" dirty="0"/>
          </a:p>
        </p:txBody>
      </p:sp>
      <p:sp>
        <p:nvSpPr>
          <p:cNvPr id="345" name="Google Shape;345;p47"/>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35</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8"/>
          <p:cNvSpPr txBox="1"/>
          <p:nvPr/>
        </p:nvSpPr>
        <p:spPr>
          <a:xfrm>
            <a:off x="325975" y="164700"/>
            <a:ext cx="8492100" cy="4814100"/>
          </a:xfrm>
          <a:prstGeom prst="rect">
            <a:avLst/>
          </a:prstGeom>
          <a:solidFill>
            <a:srgbClr val="FFFFFF"/>
          </a:solidFill>
          <a:ln w="114300"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Manrope Medium"/>
              <a:ea typeface="Manrope Medium"/>
              <a:cs typeface="Manrope Medium"/>
              <a:sym typeface="Manrope Medium"/>
            </a:endParaRPr>
          </a:p>
        </p:txBody>
      </p:sp>
      <p:pic>
        <p:nvPicPr>
          <p:cNvPr id="351" name="Google Shape;351;p48" title="Extended.png"/>
          <p:cNvPicPr preferRelativeResize="0"/>
          <p:nvPr/>
        </p:nvPicPr>
        <p:blipFill>
          <a:blip r:embed="rId3">
            <a:alphaModFix/>
          </a:blip>
          <a:stretch>
            <a:fillRect/>
          </a:stretch>
        </p:blipFill>
        <p:spPr>
          <a:xfrm>
            <a:off x="325975" y="164700"/>
            <a:ext cx="8492073" cy="4814101"/>
          </a:xfrm>
          <a:prstGeom prst="rect">
            <a:avLst/>
          </a:prstGeom>
          <a:noFill/>
          <a:ln w="114300" cap="flat" cmpd="sng">
            <a:solidFill>
              <a:srgbClr val="FFFFFF"/>
            </a:solidFill>
            <a:prstDash val="solid"/>
            <a:round/>
            <a:headEnd type="none" w="sm" len="sm"/>
            <a:tailEnd type="none" w="sm" len="sm"/>
          </a:ln>
        </p:spPr>
      </p:pic>
      <p:sp>
        <p:nvSpPr>
          <p:cNvPr id="352" name="Google Shape;352;p48"/>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36</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Pros and Cons</a:t>
            </a:r>
            <a:endParaRPr/>
          </a:p>
        </p:txBody>
      </p:sp>
      <p:sp>
        <p:nvSpPr>
          <p:cNvPr id="358" name="Google Shape;358;p49"/>
          <p:cNvSpPr txBox="1">
            <a:spLocks noGrp="1"/>
          </p:cNvSpPr>
          <p:nvPr>
            <p:ph type="body" idx="1"/>
          </p:nvPr>
        </p:nvSpPr>
        <p:spPr>
          <a:xfrm>
            <a:off x="311700" y="1284500"/>
            <a:ext cx="35832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anrope"/>
                <a:ea typeface="Manrope"/>
                <a:cs typeface="Manrope"/>
                <a:sym typeface="Manrope"/>
              </a:rPr>
              <a:t>Pros</a:t>
            </a:r>
            <a:endParaRPr dirty="0">
              <a:latin typeface="Manrope"/>
              <a:ea typeface="Manrope"/>
              <a:cs typeface="Manrope"/>
              <a:sym typeface="Manrope"/>
            </a:endParaRPr>
          </a:p>
          <a:p>
            <a:pPr marL="457200" lvl="0" indent="-342900" algn="l" rtl="0">
              <a:spcBef>
                <a:spcPts val="0"/>
              </a:spcBef>
              <a:spcAft>
                <a:spcPts val="0"/>
              </a:spcAft>
              <a:buSzPts val="1800"/>
              <a:buChar char="●"/>
            </a:pPr>
            <a:r>
              <a:rPr lang="en" dirty="0"/>
              <a:t>More consistent</a:t>
            </a:r>
            <a:endParaRPr dirty="0"/>
          </a:p>
          <a:p>
            <a:pPr marL="914400" lvl="1" indent="-342900" algn="l" rtl="0">
              <a:spcBef>
                <a:spcPts val="0"/>
              </a:spcBef>
              <a:spcAft>
                <a:spcPts val="0"/>
              </a:spcAft>
              <a:buSzPts val="1800"/>
              <a:buChar char="○"/>
            </a:pPr>
            <a:r>
              <a:rPr lang="en" sz="1800" dirty="0"/>
              <a:t>Less hallucinations</a:t>
            </a:r>
            <a:endParaRPr sz="1800" dirty="0"/>
          </a:p>
          <a:p>
            <a:pPr marL="457200" lvl="0" indent="-342900" algn="l" rtl="0">
              <a:spcBef>
                <a:spcPts val="0"/>
              </a:spcBef>
              <a:spcAft>
                <a:spcPts val="0"/>
              </a:spcAft>
              <a:buSzPts val="1800"/>
              <a:buChar char="●"/>
            </a:pPr>
            <a:r>
              <a:rPr lang="en" dirty="0"/>
              <a:t>Less resources</a:t>
            </a:r>
            <a:endParaRPr dirty="0"/>
          </a:p>
          <a:p>
            <a:pPr marL="457200" lvl="0" indent="-342900" algn="l" rtl="0">
              <a:spcBef>
                <a:spcPts val="0"/>
              </a:spcBef>
              <a:spcAft>
                <a:spcPts val="0"/>
              </a:spcAft>
              <a:buSzPts val="1800"/>
              <a:buChar char="●"/>
            </a:pPr>
            <a:r>
              <a:rPr lang="en" dirty="0"/>
              <a:t>Control over assistance</a:t>
            </a:r>
            <a:endParaRPr dirty="0"/>
          </a:p>
          <a:p>
            <a:pPr marL="0" lvl="0" indent="0" algn="l" rtl="0">
              <a:spcBef>
                <a:spcPts val="1200"/>
              </a:spcBef>
              <a:spcAft>
                <a:spcPts val="0"/>
              </a:spcAft>
              <a:buNone/>
            </a:pPr>
            <a:r>
              <a:rPr lang="en" dirty="0">
                <a:latin typeface="Manrope"/>
                <a:ea typeface="Manrope"/>
                <a:cs typeface="Manrope"/>
                <a:sym typeface="Manrope"/>
              </a:rPr>
              <a:t>Cons</a:t>
            </a:r>
            <a:endParaRPr dirty="0">
              <a:latin typeface="Manrope"/>
              <a:ea typeface="Manrope"/>
              <a:cs typeface="Manrope"/>
              <a:sym typeface="Manrope"/>
            </a:endParaRPr>
          </a:p>
          <a:p>
            <a:pPr marL="457200" lvl="0" indent="-342900" algn="l" rtl="0">
              <a:spcBef>
                <a:spcPts val="0"/>
              </a:spcBef>
              <a:spcAft>
                <a:spcPts val="0"/>
              </a:spcAft>
              <a:buSzPts val="1800"/>
              <a:buChar char="●"/>
            </a:pPr>
            <a:r>
              <a:rPr lang="en" dirty="0"/>
              <a:t>Quantifying goals - can this always be done?</a:t>
            </a:r>
            <a:endParaRPr dirty="0"/>
          </a:p>
          <a:p>
            <a:pPr marL="457200" lvl="0" indent="-342900" algn="l" rtl="0">
              <a:spcBef>
                <a:spcPts val="0"/>
              </a:spcBef>
              <a:spcAft>
                <a:spcPts val="0"/>
              </a:spcAft>
              <a:buSzPts val="1800"/>
              <a:buChar char="●"/>
            </a:pPr>
            <a:r>
              <a:rPr lang="en" dirty="0"/>
              <a:t>More coding</a:t>
            </a:r>
            <a:endParaRPr sz="1800" dirty="0"/>
          </a:p>
        </p:txBody>
      </p:sp>
      <p:pic>
        <p:nvPicPr>
          <p:cNvPr id="359" name="Google Shape;359;p49"/>
          <p:cNvPicPr preferRelativeResize="0"/>
          <p:nvPr/>
        </p:nvPicPr>
        <p:blipFill rotWithShape="1">
          <a:blip r:embed="rId3">
            <a:alphaModFix/>
          </a:blip>
          <a:srcRect l="4593" r="21194"/>
          <a:stretch/>
        </p:blipFill>
        <p:spPr>
          <a:xfrm>
            <a:off x="3964050" y="154563"/>
            <a:ext cx="5091949" cy="4834375"/>
          </a:xfrm>
          <a:prstGeom prst="rect">
            <a:avLst/>
          </a:prstGeom>
          <a:noFill/>
          <a:ln>
            <a:noFill/>
          </a:ln>
        </p:spPr>
      </p:pic>
      <p:sp>
        <p:nvSpPr>
          <p:cNvPr id="360" name="Google Shape;360;p49"/>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accent4"/>
                </a:solidFill>
                <a:hlinkClick r:id="rId4">
                  <a:extLst>
                    <a:ext uri="{A12FA001-AC4F-418D-AE19-62706E023703}">
                      <ahyp:hlinkClr xmlns:ahyp="http://schemas.microsoft.com/office/drawing/2018/hyperlinkcolor" val="tx"/>
                    </a:ext>
                  </a:extLst>
                </a:hlinkClick>
              </a:rPr>
              <a:t>Uncharted 4 - Naughty Dog</a:t>
            </a:r>
            <a:endParaRPr sz="1000">
              <a:solidFill>
                <a:schemeClr val="accent3"/>
              </a:solidFill>
            </a:endParaRPr>
          </a:p>
        </p:txBody>
      </p:sp>
      <p:sp>
        <p:nvSpPr>
          <p:cNvPr id="361" name="Google Shape;361;p49"/>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37</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Timeline</a:t>
            </a:r>
            <a:endParaRPr/>
          </a:p>
        </p:txBody>
      </p:sp>
      <p:sp>
        <p:nvSpPr>
          <p:cNvPr id="367" name="Google Shape;367;p50"/>
          <p:cNvSpPr txBox="1">
            <a:spLocks noGrp="1"/>
          </p:cNvSpPr>
          <p:nvPr>
            <p:ph type="body" idx="1"/>
          </p:nvPr>
        </p:nvSpPr>
        <p:spPr>
          <a:xfrm>
            <a:off x="653850" y="1540125"/>
            <a:ext cx="1731900" cy="827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a:t>Literature Review</a:t>
            </a:r>
            <a:endParaRPr/>
          </a:p>
        </p:txBody>
      </p:sp>
      <p:sp>
        <p:nvSpPr>
          <p:cNvPr id="368" name="Google Shape;368;p50"/>
          <p:cNvSpPr txBox="1">
            <a:spLocks noGrp="1"/>
          </p:cNvSpPr>
          <p:nvPr>
            <p:ph type="body" idx="1"/>
          </p:nvPr>
        </p:nvSpPr>
        <p:spPr>
          <a:xfrm>
            <a:off x="2227850" y="3511350"/>
            <a:ext cx="1532400" cy="692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200"/>
              </a:spcAft>
              <a:buNone/>
            </a:pPr>
            <a:r>
              <a:rPr lang="en"/>
              <a:t>Select Game</a:t>
            </a:r>
            <a:endParaRPr/>
          </a:p>
        </p:txBody>
      </p:sp>
      <p:sp>
        <p:nvSpPr>
          <p:cNvPr id="369" name="Google Shape;369;p50"/>
          <p:cNvSpPr txBox="1">
            <a:spLocks noGrp="1"/>
          </p:cNvSpPr>
          <p:nvPr>
            <p:ph type="body" idx="1"/>
          </p:nvPr>
        </p:nvSpPr>
        <p:spPr>
          <a:xfrm>
            <a:off x="3667200" y="1665575"/>
            <a:ext cx="2004000" cy="469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Implement</a:t>
            </a:r>
            <a:endParaRPr/>
          </a:p>
        </p:txBody>
      </p:sp>
      <p:sp>
        <p:nvSpPr>
          <p:cNvPr id="370" name="Google Shape;370;p50"/>
          <p:cNvSpPr txBox="1">
            <a:spLocks noGrp="1"/>
          </p:cNvSpPr>
          <p:nvPr>
            <p:ph type="body" idx="1"/>
          </p:nvPr>
        </p:nvSpPr>
        <p:spPr>
          <a:xfrm>
            <a:off x="5452075" y="3511350"/>
            <a:ext cx="1731900" cy="469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Experiments</a:t>
            </a:r>
            <a:endParaRPr/>
          </a:p>
        </p:txBody>
      </p:sp>
      <p:sp>
        <p:nvSpPr>
          <p:cNvPr id="371" name="Google Shape;371;p50"/>
          <p:cNvSpPr txBox="1">
            <a:spLocks noGrp="1"/>
          </p:cNvSpPr>
          <p:nvPr>
            <p:ph type="body" idx="1"/>
          </p:nvPr>
        </p:nvSpPr>
        <p:spPr>
          <a:xfrm>
            <a:off x="6921700" y="1665575"/>
            <a:ext cx="1532400" cy="469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Results</a:t>
            </a:r>
            <a:endParaRPr/>
          </a:p>
        </p:txBody>
      </p:sp>
      <p:cxnSp>
        <p:nvCxnSpPr>
          <p:cNvPr id="372" name="Google Shape;372;p50"/>
          <p:cNvCxnSpPr/>
          <p:nvPr/>
        </p:nvCxnSpPr>
        <p:spPr>
          <a:xfrm>
            <a:off x="460200" y="2889950"/>
            <a:ext cx="8256000" cy="0"/>
          </a:xfrm>
          <a:prstGeom prst="straightConnector1">
            <a:avLst/>
          </a:prstGeom>
          <a:noFill/>
          <a:ln w="19050" cap="flat" cmpd="sng">
            <a:solidFill>
              <a:schemeClr val="dk2"/>
            </a:solidFill>
            <a:prstDash val="solid"/>
            <a:round/>
            <a:headEnd type="triangle" w="med" len="med"/>
            <a:tailEnd type="triangle" w="med" len="med"/>
          </a:ln>
        </p:spPr>
      </p:cxnSp>
      <p:cxnSp>
        <p:nvCxnSpPr>
          <p:cNvPr id="373" name="Google Shape;373;p50"/>
          <p:cNvCxnSpPr>
            <a:endCxn id="367" idx="2"/>
          </p:cNvCxnSpPr>
          <p:nvPr/>
        </p:nvCxnSpPr>
        <p:spPr>
          <a:xfrm rot="10800000">
            <a:off x="1519800" y="2367525"/>
            <a:ext cx="0" cy="530100"/>
          </a:xfrm>
          <a:prstGeom prst="straightConnector1">
            <a:avLst/>
          </a:prstGeom>
          <a:noFill/>
          <a:ln w="9525" cap="flat" cmpd="sng">
            <a:solidFill>
              <a:schemeClr val="dk2"/>
            </a:solidFill>
            <a:prstDash val="solid"/>
            <a:round/>
            <a:headEnd type="none" w="med" len="med"/>
            <a:tailEnd type="oval" w="med" len="med"/>
          </a:ln>
        </p:spPr>
      </p:cxnSp>
      <p:cxnSp>
        <p:nvCxnSpPr>
          <p:cNvPr id="374" name="Google Shape;374;p50"/>
          <p:cNvCxnSpPr/>
          <p:nvPr/>
        </p:nvCxnSpPr>
        <p:spPr>
          <a:xfrm rot="10800000">
            <a:off x="4702250" y="2367400"/>
            <a:ext cx="0" cy="530100"/>
          </a:xfrm>
          <a:prstGeom prst="straightConnector1">
            <a:avLst/>
          </a:prstGeom>
          <a:noFill/>
          <a:ln w="9525" cap="flat" cmpd="sng">
            <a:solidFill>
              <a:schemeClr val="dk2"/>
            </a:solidFill>
            <a:prstDash val="solid"/>
            <a:round/>
            <a:headEnd type="none" w="med" len="med"/>
            <a:tailEnd type="oval" w="med" len="med"/>
          </a:ln>
        </p:spPr>
      </p:cxnSp>
      <p:cxnSp>
        <p:nvCxnSpPr>
          <p:cNvPr id="375" name="Google Shape;375;p50"/>
          <p:cNvCxnSpPr/>
          <p:nvPr/>
        </p:nvCxnSpPr>
        <p:spPr>
          <a:xfrm rot="10800000">
            <a:off x="7725950" y="2367400"/>
            <a:ext cx="0" cy="530100"/>
          </a:xfrm>
          <a:prstGeom prst="straightConnector1">
            <a:avLst/>
          </a:prstGeom>
          <a:noFill/>
          <a:ln w="9525" cap="flat" cmpd="sng">
            <a:solidFill>
              <a:schemeClr val="dk2"/>
            </a:solidFill>
            <a:prstDash val="solid"/>
            <a:round/>
            <a:headEnd type="none" w="med" len="med"/>
            <a:tailEnd type="oval" w="med" len="med"/>
          </a:ln>
        </p:spPr>
      </p:cxnSp>
      <p:cxnSp>
        <p:nvCxnSpPr>
          <p:cNvPr id="376" name="Google Shape;376;p50"/>
          <p:cNvCxnSpPr/>
          <p:nvPr/>
        </p:nvCxnSpPr>
        <p:spPr>
          <a:xfrm rot="10800000">
            <a:off x="6228750" y="2889950"/>
            <a:ext cx="0" cy="530100"/>
          </a:xfrm>
          <a:prstGeom prst="straightConnector1">
            <a:avLst/>
          </a:prstGeom>
          <a:noFill/>
          <a:ln w="9525" cap="flat" cmpd="sng">
            <a:solidFill>
              <a:schemeClr val="dk2"/>
            </a:solidFill>
            <a:prstDash val="solid"/>
            <a:round/>
            <a:headEnd type="oval" w="med" len="med"/>
            <a:tailEnd type="none" w="med" len="med"/>
          </a:ln>
        </p:spPr>
      </p:cxnSp>
      <p:cxnSp>
        <p:nvCxnSpPr>
          <p:cNvPr id="377" name="Google Shape;377;p50"/>
          <p:cNvCxnSpPr/>
          <p:nvPr/>
        </p:nvCxnSpPr>
        <p:spPr>
          <a:xfrm rot="10800000">
            <a:off x="2994050" y="2889950"/>
            <a:ext cx="0" cy="530100"/>
          </a:xfrm>
          <a:prstGeom prst="straightConnector1">
            <a:avLst/>
          </a:prstGeom>
          <a:noFill/>
          <a:ln w="9525" cap="flat" cmpd="sng">
            <a:solidFill>
              <a:schemeClr val="dk2"/>
            </a:solidFill>
            <a:prstDash val="solid"/>
            <a:round/>
            <a:headEnd type="oval" w="med" len="med"/>
            <a:tailEnd type="none" w="med" len="med"/>
          </a:ln>
        </p:spPr>
      </p:cxnSp>
      <p:sp>
        <p:nvSpPr>
          <p:cNvPr id="378" name="Google Shape;378;p50"/>
          <p:cNvSpPr txBox="1"/>
          <p:nvPr/>
        </p:nvSpPr>
        <p:spPr>
          <a:xfrm>
            <a:off x="1073850" y="3268000"/>
            <a:ext cx="13119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4"/>
                </a:solidFill>
              </a:rPr>
              <a:t>We are here!</a:t>
            </a:r>
            <a:endParaRPr>
              <a:solidFill>
                <a:schemeClr val="accent4"/>
              </a:solidFill>
            </a:endParaRPr>
          </a:p>
        </p:txBody>
      </p:sp>
      <p:cxnSp>
        <p:nvCxnSpPr>
          <p:cNvPr id="379" name="Google Shape;379;p50"/>
          <p:cNvCxnSpPr/>
          <p:nvPr/>
        </p:nvCxnSpPr>
        <p:spPr>
          <a:xfrm rot="10800000" flipH="1">
            <a:off x="1726200" y="3014600"/>
            <a:ext cx="226500" cy="296700"/>
          </a:xfrm>
          <a:prstGeom prst="straightConnector1">
            <a:avLst/>
          </a:prstGeom>
          <a:noFill/>
          <a:ln w="9525" cap="flat" cmpd="sng">
            <a:solidFill>
              <a:schemeClr val="accent4"/>
            </a:solidFill>
            <a:prstDash val="solid"/>
            <a:round/>
            <a:headEnd type="none" w="med" len="med"/>
            <a:tailEnd type="triangle" w="med" len="med"/>
          </a:ln>
        </p:spPr>
      </p:cxnSp>
      <p:pic>
        <p:nvPicPr>
          <p:cNvPr id="380" name="Google Shape;380;p50"/>
          <p:cNvPicPr preferRelativeResize="0"/>
          <p:nvPr/>
        </p:nvPicPr>
        <p:blipFill>
          <a:blip r:embed="rId3">
            <a:alphaModFix/>
          </a:blip>
          <a:stretch>
            <a:fillRect/>
          </a:stretch>
        </p:blipFill>
        <p:spPr>
          <a:xfrm>
            <a:off x="2300800" y="2192600"/>
            <a:ext cx="530061" cy="572701"/>
          </a:xfrm>
          <a:prstGeom prst="rect">
            <a:avLst/>
          </a:prstGeom>
          <a:noFill/>
          <a:ln>
            <a:noFill/>
          </a:ln>
        </p:spPr>
      </p:pic>
      <p:pic>
        <p:nvPicPr>
          <p:cNvPr id="381" name="Google Shape;381;p50"/>
          <p:cNvPicPr preferRelativeResize="0"/>
          <p:nvPr/>
        </p:nvPicPr>
        <p:blipFill>
          <a:blip r:embed="rId4">
            <a:alphaModFix/>
          </a:blip>
          <a:stretch>
            <a:fillRect/>
          </a:stretch>
        </p:blipFill>
        <p:spPr>
          <a:xfrm>
            <a:off x="2994049" y="2132738"/>
            <a:ext cx="692400" cy="692400"/>
          </a:xfrm>
          <a:prstGeom prst="rect">
            <a:avLst/>
          </a:prstGeom>
          <a:noFill/>
          <a:ln>
            <a:noFill/>
          </a:ln>
        </p:spPr>
      </p:pic>
      <p:sp>
        <p:nvSpPr>
          <p:cNvPr id="382" name="Google Shape;382;p50"/>
          <p:cNvSpPr txBox="1"/>
          <p:nvPr/>
        </p:nvSpPr>
        <p:spPr>
          <a:xfrm>
            <a:off x="196150" y="4691850"/>
            <a:ext cx="45060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5"/>
              </a:rPr>
              <a:t>Minecraft - Mojang Studios</a:t>
            </a:r>
            <a:r>
              <a:rPr lang="en" sz="1000">
                <a:solidFill>
                  <a:schemeClr val="accent3"/>
                </a:solidFill>
              </a:rPr>
              <a:t>   and   </a:t>
            </a:r>
            <a:r>
              <a:rPr lang="en" sz="1000" u="sng">
                <a:solidFill>
                  <a:schemeClr val="hlink"/>
                </a:solidFill>
                <a:hlinkClick r:id="rId6"/>
              </a:rPr>
              <a:t>Vintage Story - Anego Studios </a:t>
            </a:r>
            <a:endParaRPr sz="1000">
              <a:solidFill>
                <a:schemeClr val="accent3"/>
              </a:solidFill>
            </a:endParaRPr>
          </a:p>
        </p:txBody>
      </p:sp>
      <p:sp>
        <p:nvSpPr>
          <p:cNvPr id="383" name="Google Shape;383;p50"/>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38</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51" title="Screenshot 2025-10-24 113916.png"/>
          <p:cNvPicPr preferRelativeResize="0"/>
          <p:nvPr/>
        </p:nvPicPr>
        <p:blipFill>
          <a:blip r:embed="rId3">
            <a:alphaModFix/>
          </a:blip>
          <a:stretch>
            <a:fillRect/>
          </a:stretch>
        </p:blipFill>
        <p:spPr>
          <a:xfrm>
            <a:off x="5059300" y="0"/>
            <a:ext cx="4084712" cy="5143499"/>
          </a:xfrm>
          <a:prstGeom prst="rect">
            <a:avLst/>
          </a:prstGeom>
          <a:noFill/>
          <a:ln>
            <a:noFill/>
          </a:ln>
        </p:spPr>
      </p:pic>
      <p:sp>
        <p:nvSpPr>
          <p:cNvPr id="389" name="Google Shape;38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sp>
        <p:nvSpPr>
          <p:cNvPr id="390" name="Google Shape;390;p51"/>
          <p:cNvSpPr txBox="1">
            <a:spLocks noGrp="1"/>
          </p:cNvSpPr>
          <p:nvPr>
            <p:ph type="body" idx="1"/>
          </p:nvPr>
        </p:nvSpPr>
        <p:spPr>
          <a:xfrm>
            <a:off x="311700" y="1492250"/>
            <a:ext cx="4617300" cy="335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Answers to questions:</a:t>
            </a:r>
            <a:endParaRPr/>
          </a:p>
          <a:p>
            <a:pPr marL="457200" lvl="0" indent="-342900" algn="l" rtl="0">
              <a:spcBef>
                <a:spcPts val="0"/>
              </a:spcBef>
              <a:spcAft>
                <a:spcPts val="0"/>
              </a:spcAft>
              <a:buSzPts val="1800"/>
              <a:buAutoNum type="arabicPeriod"/>
            </a:pPr>
            <a:r>
              <a:rPr lang="en"/>
              <a:t>Is there a sweet spot for trial and error attempts?</a:t>
            </a:r>
            <a:endParaRPr/>
          </a:p>
          <a:p>
            <a:pPr marL="457200" lvl="0" indent="-342900" algn="l" rtl="0">
              <a:spcBef>
                <a:spcPts val="0"/>
              </a:spcBef>
              <a:spcAft>
                <a:spcPts val="0"/>
              </a:spcAft>
              <a:buSzPts val="1800"/>
              <a:buAutoNum type="arabicPeriod"/>
            </a:pPr>
            <a:r>
              <a:rPr lang="en"/>
              <a:t>What data is most helpful for LLM?</a:t>
            </a:r>
            <a:endParaRPr/>
          </a:p>
          <a:p>
            <a:pPr marL="457200" lvl="0" indent="-342900" algn="l" rtl="0">
              <a:spcBef>
                <a:spcPts val="0"/>
              </a:spcBef>
              <a:spcAft>
                <a:spcPts val="0"/>
              </a:spcAft>
              <a:buSzPts val="1800"/>
              <a:buAutoNum type="arabicPeriod"/>
            </a:pPr>
            <a:r>
              <a:rPr lang="en"/>
              <a:t>What’s the best way to prompt?</a:t>
            </a:r>
            <a:endParaRPr/>
          </a:p>
          <a:p>
            <a:pPr marL="457200" lvl="0" indent="-342900" algn="l" rtl="0">
              <a:spcBef>
                <a:spcPts val="0"/>
              </a:spcBef>
              <a:spcAft>
                <a:spcPts val="0"/>
              </a:spcAft>
              <a:buSzPts val="1800"/>
              <a:buAutoNum type="arabicPeriod"/>
            </a:pPr>
            <a:r>
              <a:rPr lang="en"/>
              <a:t>Are tips accurate/helpful?</a:t>
            </a:r>
            <a:endParaRPr/>
          </a:p>
          <a:p>
            <a:pPr marL="457200" lvl="0" indent="-342900" algn="l" rtl="0">
              <a:spcBef>
                <a:spcPts val="0"/>
              </a:spcBef>
              <a:spcAft>
                <a:spcPts val="0"/>
              </a:spcAft>
              <a:buSzPts val="1800"/>
              <a:buAutoNum type="arabicPeriod"/>
            </a:pPr>
            <a:r>
              <a:rPr lang="en"/>
              <a:t>Do the tips alleviate cognitive load?</a:t>
            </a:r>
            <a:endParaRPr/>
          </a:p>
          <a:p>
            <a:pPr marL="457200" lvl="0" indent="-342900" algn="l" rtl="0">
              <a:spcBef>
                <a:spcPts val="0"/>
              </a:spcBef>
              <a:spcAft>
                <a:spcPts val="0"/>
              </a:spcAft>
              <a:buSzPts val="1800"/>
              <a:buAutoNum type="arabicPeriod"/>
            </a:pPr>
            <a:r>
              <a:rPr lang="en"/>
              <a:t>Do players find it helpful?</a:t>
            </a:r>
            <a:endParaRPr/>
          </a:p>
          <a:p>
            <a:pPr marL="457200" lvl="0" indent="-342900" algn="l" rtl="0">
              <a:spcBef>
                <a:spcPts val="0"/>
              </a:spcBef>
              <a:spcAft>
                <a:spcPts val="0"/>
              </a:spcAft>
              <a:buSzPts val="1800"/>
              <a:buAutoNum type="arabicPeriod"/>
            </a:pPr>
            <a:r>
              <a:rPr lang="en"/>
              <a:t>Is this worth implementing in games?</a:t>
            </a:r>
            <a:endParaRPr/>
          </a:p>
        </p:txBody>
      </p:sp>
      <p:sp>
        <p:nvSpPr>
          <p:cNvPr id="391" name="Google Shape;391;p51"/>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39</a:t>
            </a:r>
            <a:endParaRPr sz="1000">
              <a:solidFill>
                <a:schemeClr val="accent4"/>
              </a:solidFill>
            </a:endParaRPr>
          </a:p>
        </p:txBody>
      </p:sp>
      <p:sp>
        <p:nvSpPr>
          <p:cNvPr id="392" name="Google Shape;392;p51"/>
          <p:cNvSpPr txBox="1"/>
          <p:nvPr/>
        </p:nvSpPr>
        <p:spPr>
          <a:xfrm>
            <a:off x="7784350" y="1566950"/>
            <a:ext cx="541500" cy="261300"/>
          </a:xfrm>
          <a:prstGeom prst="rect">
            <a:avLst/>
          </a:prstGeom>
          <a:solidFill>
            <a:schemeClr val="dk1"/>
          </a:solidFill>
          <a:ln>
            <a:noFill/>
          </a:ln>
        </p:spPr>
        <p:txBody>
          <a:bodyPr spcFirstLastPara="1" wrap="square" lIns="91425" tIns="27425" rIns="91425" bIns="91425" anchor="t" anchorCtr="0">
            <a:noAutofit/>
          </a:bodyPr>
          <a:lstStyle/>
          <a:p>
            <a:pPr marL="0" lvl="0" indent="0" algn="ctr" rtl="0">
              <a:spcBef>
                <a:spcPts val="0"/>
              </a:spcBef>
              <a:spcAft>
                <a:spcPts val="0"/>
              </a:spcAft>
              <a:buNone/>
            </a:pPr>
            <a:r>
              <a:rPr lang="en" sz="1200" b="1">
                <a:solidFill>
                  <a:srgbClr val="FFFEF1"/>
                </a:solidFill>
              </a:rPr>
              <a:t>juice</a:t>
            </a:r>
            <a:endParaRPr sz="1200" b="1">
              <a:solidFill>
                <a:srgbClr val="FFFEF1"/>
              </a:solidFill>
            </a:endParaRPr>
          </a:p>
        </p:txBody>
      </p:sp>
      <p:sp>
        <p:nvSpPr>
          <p:cNvPr id="393" name="Google Shape;393;p51"/>
          <p:cNvSpPr txBox="1"/>
          <p:nvPr/>
        </p:nvSpPr>
        <p:spPr>
          <a:xfrm>
            <a:off x="196150" y="4691850"/>
            <a:ext cx="45060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illegalminecraft - Instagram</a:t>
            </a:r>
            <a:endParaRPr sz="1000">
              <a:solidFill>
                <a:schemeClr val="accent3"/>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l="2713" r="4367"/>
          <a:stretch/>
        </p:blipFill>
        <p:spPr>
          <a:xfrm>
            <a:off x="0" y="356607"/>
            <a:ext cx="9144003" cy="4430293"/>
          </a:xfrm>
          <a:prstGeom prst="rect">
            <a:avLst/>
          </a:prstGeom>
          <a:noFill/>
          <a:ln>
            <a:noFill/>
          </a:ln>
        </p:spPr>
      </p:pic>
      <p:sp>
        <p:nvSpPr>
          <p:cNvPr id="77" name="Google Shape;77;p16"/>
          <p:cNvSpPr txBox="1"/>
          <p:nvPr/>
        </p:nvSpPr>
        <p:spPr>
          <a:xfrm>
            <a:off x="196150" y="4691850"/>
            <a:ext cx="23025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Expensive-Session152 - Reddit</a:t>
            </a:r>
            <a:endParaRPr sz="1000">
              <a:solidFill>
                <a:schemeClr val="accent4"/>
              </a:solidFill>
            </a:endParaRPr>
          </a:p>
        </p:txBody>
      </p:sp>
      <p:sp>
        <p:nvSpPr>
          <p:cNvPr id="78" name="Google Shape;78;p16"/>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4</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Identifying Stairs</a:t>
            </a:r>
            <a:endParaRPr/>
          </a:p>
        </p:txBody>
      </p:sp>
      <p:sp>
        <p:nvSpPr>
          <p:cNvPr id="399" name="Google Shape;399;p52"/>
          <p:cNvSpPr txBox="1">
            <a:spLocks noGrp="1"/>
          </p:cNvSpPr>
          <p:nvPr>
            <p:ph type="body" idx="1"/>
          </p:nvPr>
        </p:nvSpPr>
        <p:spPr>
          <a:xfrm>
            <a:off x="311700" y="1284500"/>
            <a:ext cx="3583200" cy="34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you identify cognitive stairs in your game?</a:t>
            </a:r>
            <a:endParaRPr/>
          </a:p>
          <a:p>
            <a:pPr marL="457200" lvl="0" indent="-342900" algn="l" rtl="0">
              <a:spcBef>
                <a:spcPts val="1200"/>
              </a:spcBef>
              <a:spcAft>
                <a:spcPts val="0"/>
              </a:spcAft>
              <a:buSzPts val="1800"/>
              <a:buChar char="●"/>
            </a:pPr>
            <a:r>
              <a:rPr lang="en"/>
              <a:t>The “challenges”?</a:t>
            </a:r>
            <a:endParaRPr/>
          </a:p>
          <a:p>
            <a:pPr marL="0" lvl="0" indent="0" algn="l" rtl="0">
              <a:spcBef>
                <a:spcPts val="1200"/>
              </a:spcBef>
              <a:spcAft>
                <a:spcPts val="0"/>
              </a:spcAft>
              <a:buNone/>
            </a:pPr>
            <a:r>
              <a:rPr lang="en"/>
              <a:t>A consequence of the fun parts of your game!</a:t>
            </a:r>
            <a:endParaRPr/>
          </a:p>
          <a:p>
            <a:pPr marL="0" lvl="0" indent="0" algn="l" rtl="0">
              <a:spcBef>
                <a:spcPts val="1200"/>
              </a:spcBef>
              <a:spcAft>
                <a:spcPts val="1200"/>
              </a:spcAft>
              <a:buNone/>
            </a:pPr>
            <a:endParaRPr/>
          </a:p>
        </p:txBody>
      </p:sp>
      <p:pic>
        <p:nvPicPr>
          <p:cNvPr id="400" name="Google Shape;400;p52"/>
          <p:cNvPicPr preferRelativeResize="0"/>
          <p:nvPr/>
        </p:nvPicPr>
        <p:blipFill>
          <a:blip r:embed="rId3">
            <a:alphaModFix/>
          </a:blip>
          <a:stretch>
            <a:fillRect/>
          </a:stretch>
        </p:blipFill>
        <p:spPr>
          <a:xfrm>
            <a:off x="4278500" y="174663"/>
            <a:ext cx="4794174" cy="4794174"/>
          </a:xfrm>
          <a:prstGeom prst="rect">
            <a:avLst/>
          </a:prstGeom>
          <a:noFill/>
          <a:ln>
            <a:noFill/>
          </a:ln>
        </p:spPr>
      </p:pic>
      <p:sp>
        <p:nvSpPr>
          <p:cNvPr id="401" name="Google Shape;401;p52"/>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YellyVi - Reddit</a:t>
            </a:r>
            <a:endParaRPr sz="1000">
              <a:solidFill>
                <a:schemeClr val="accent3"/>
              </a:solidFill>
            </a:endParaRPr>
          </a:p>
        </p:txBody>
      </p:sp>
      <p:sp>
        <p:nvSpPr>
          <p:cNvPr id="402" name="Google Shape;402;p52"/>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40</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Identifying Stairs</a:t>
            </a:r>
            <a:endParaRPr/>
          </a:p>
        </p:txBody>
      </p:sp>
      <p:sp>
        <p:nvSpPr>
          <p:cNvPr id="408" name="Google Shape;408;p53"/>
          <p:cNvSpPr txBox="1">
            <a:spLocks noGrp="1"/>
          </p:cNvSpPr>
          <p:nvPr>
            <p:ph type="body" idx="1"/>
          </p:nvPr>
        </p:nvSpPr>
        <p:spPr>
          <a:xfrm>
            <a:off x="311700" y="1284500"/>
            <a:ext cx="4916400" cy="340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Fun parts:</a:t>
            </a:r>
            <a:endParaRPr/>
          </a:p>
          <a:p>
            <a:pPr marL="457200" lvl="0" indent="-342900" algn="l" rtl="0">
              <a:lnSpc>
                <a:spcPct val="115000"/>
              </a:lnSpc>
              <a:spcBef>
                <a:spcPts val="0"/>
              </a:spcBef>
              <a:spcAft>
                <a:spcPts val="0"/>
              </a:spcAft>
              <a:buSzPts val="1800"/>
              <a:buChar char="●"/>
            </a:pPr>
            <a:r>
              <a:rPr lang="en"/>
              <a:t>Rich story </a:t>
            </a:r>
            <a:endParaRPr/>
          </a:p>
          <a:p>
            <a:pPr marL="457200" lvl="0" indent="-342900" algn="l" rtl="0">
              <a:lnSpc>
                <a:spcPct val="115000"/>
              </a:lnSpc>
              <a:spcBef>
                <a:spcPts val="0"/>
              </a:spcBef>
              <a:spcAft>
                <a:spcPts val="0"/>
              </a:spcAft>
              <a:buSzPts val="1800"/>
              <a:buChar char="●"/>
            </a:pPr>
            <a:r>
              <a:rPr lang="en"/>
              <a:t>Complex mechanics and items</a:t>
            </a:r>
            <a:endParaRPr/>
          </a:p>
          <a:p>
            <a:pPr marL="457200" lvl="0" indent="-342900" algn="l" rtl="0">
              <a:lnSpc>
                <a:spcPct val="115000"/>
              </a:lnSpc>
              <a:spcBef>
                <a:spcPts val="0"/>
              </a:spcBef>
              <a:spcAft>
                <a:spcPts val="0"/>
              </a:spcAft>
              <a:buSzPts val="1800"/>
              <a:buChar char="●"/>
            </a:pPr>
            <a:r>
              <a:rPr lang="en"/>
              <a:t>Gorgeous world to explore</a:t>
            </a:r>
            <a:endParaRPr/>
          </a:p>
          <a:p>
            <a:pPr marL="457200" lvl="0" indent="-342900" algn="l" rtl="0">
              <a:lnSpc>
                <a:spcPct val="115000"/>
              </a:lnSpc>
              <a:spcBef>
                <a:spcPts val="0"/>
              </a:spcBef>
              <a:spcAft>
                <a:spcPts val="0"/>
              </a:spcAft>
              <a:buSzPts val="1800"/>
              <a:buChar char="●"/>
            </a:pPr>
            <a:r>
              <a:rPr lang="en"/>
              <a:t>Farming and crafting</a:t>
            </a:r>
            <a:endParaRPr/>
          </a:p>
          <a:p>
            <a:pPr marL="0" lvl="0" indent="0" algn="l" rtl="0">
              <a:lnSpc>
                <a:spcPct val="115000"/>
              </a:lnSpc>
              <a:spcBef>
                <a:spcPts val="1200"/>
              </a:spcBef>
              <a:spcAft>
                <a:spcPts val="0"/>
              </a:spcAft>
              <a:buNone/>
            </a:pPr>
            <a:r>
              <a:rPr lang="en"/>
              <a:t>Cognitive consequences:</a:t>
            </a:r>
            <a:endParaRPr/>
          </a:p>
          <a:p>
            <a:pPr marL="457200" lvl="0" indent="-342900" algn="l" rtl="0">
              <a:lnSpc>
                <a:spcPct val="115000"/>
              </a:lnSpc>
              <a:spcBef>
                <a:spcPts val="0"/>
              </a:spcBef>
              <a:spcAft>
                <a:spcPts val="0"/>
              </a:spcAft>
              <a:buSzPts val="1800"/>
              <a:buChar char="●"/>
            </a:pPr>
            <a:r>
              <a:rPr lang="en"/>
              <a:t>Too much to remember</a:t>
            </a:r>
            <a:endParaRPr/>
          </a:p>
          <a:p>
            <a:pPr marL="457200" lvl="0" indent="-342900" algn="l" rtl="0">
              <a:lnSpc>
                <a:spcPct val="115000"/>
              </a:lnSpc>
              <a:spcBef>
                <a:spcPts val="0"/>
              </a:spcBef>
              <a:spcAft>
                <a:spcPts val="0"/>
              </a:spcAft>
              <a:buSzPts val="1800"/>
              <a:buChar char="●"/>
            </a:pPr>
            <a:r>
              <a:rPr lang="en"/>
              <a:t>Overwhelmed by options</a:t>
            </a:r>
            <a:endParaRPr/>
          </a:p>
          <a:p>
            <a:pPr marL="457200" lvl="0" indent="-342900" algn="l" rtl="0">
              <a:lnSpc>
                <a:spcPct val="115000"/>
              </a:lnSpc>
              <a:spcBef>
                <a:spcPts val="0"/>
              </a:spcBef>
              <a:spcAft>
                <a:spcPts val="0"/>
              </a:spcAft>
              <a:buSzPts val="1800"/>
              <a:buChar char="●"/>
            </a:pPr>
            <a:r>
              <a:rPr lang="en"/>
              <a:t>A lot to keep track of</a:t>
            </a:r>
            <a:endParaRPr/>
          </a:p>
          <a:p>
            <a:pPr marL="0" lvl="0" indent="0" algn="l" rtl="0">
              <a:lnSpc>
                <a:spcPct val="115000"/>
              </a:lnSpc>
              <a:spcBef>
                <a:spcPts val="1200"/>
              </a:spcBef>
              <a:spcAft>
                <a:spcPts val="1200"/>
              </a:spcAft>
              <a:buNone/>
            </a:pPr>
            <a:endParaRPr/>
          </a:p>
        </p:txBody>
      </p:sp>
      <p:pic>
        <p:nvPicPr>
          <p:cNvPr id="409" name="Google Shape;409;p53" title="Screenshot 2025-10-01 092153.png"/>
          <p:cNvPicPr preferRelativeResize="0"/>
          <p:nvPr/>
        </p:nvPicPr>
        <p:blipFill rotWithShape="1">
          <a:blip r:embed="rId3">
            <a:alphaModFix/>
          </a:blip>
          <a:srcRect l="2489" r="2498"/>
          <a:stretch/>
        </p:blipFill>
        <p:spPr>
          <a:xfrm>
            <a:off x="5749200" y="0"/>
            <a:ext cx="3083100" cy="5143501"/>
          </a:xfrm>
          <a:prstGeom prst="rect">
            <a:avLst/>
          </a:prstGeom>
          <a:noFill/>
          <a:ln>
            <a:noFill/>
          </a:ln>
        </p:spPr>
      </p:pic>
      <p:sp>
        <p:nvSpPr>
          <p:cNvPr id="410" name="Google Shape;410;p53"/>
          <p:cNvSpPr txBox="1"/>
          <p:nvPr/>
        </p:nvSpPr>
        <p:spPr>
          <a:xfrm>
            <a:off x="196150" y="4691850"/>
            <a:ext cx="24291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u="sng">
                <a:solidFill>
                  <a:schemeClr val="hlink"/>
                </a:solidFill>
                <a:hlinkClick r:id="rId4"/>
              </a:rPr>
              <a:t>thatgirl5arah - TikTok</a:t>
            </a:r>
            <a:endParaRPr sz="1000">
              <a:solidFill>
                <a:schemeClr val="accent3"/>
              </a:solidFill>
            </a:endParaRPr>
          </a:p>
        </p:txBody>
      </p:sp>
      <p:sp>
        <p:nvSpPr>
          <p:cNvPr id="411" name="Google Shape;411;p53"/>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41</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54"/>
          <p:cNvPicPr preferRelativeResize="0"/>
          <p:nvPr/>
        </p:nvPicPr>
        <p:blipFill rotWithShape="1">
          <a:blip r:embed="rId3">
            <a:alphaModFix/>
          </a:blip>
          <a:srcRect/>
          <a:stretch/>
        </p:blipFill>
        <p:spPr>
          <a:xfrm>
            <a:off x="157225" y="0"/>
            <a:ext cx="8829554" cy="5143500"/>
          </a:xfrm>
          <a:prstGeom prst="rect">
            <a:avLst/>
          </a:prstGeom>
          <a:noFill/>
          <a:ln>
            <a:noFill/>
          </a:ln>
        </p:spPr>
      </p:pic>
      <p:sp>
        <p:nvSpPr>
          <p:cNvPr id="417" name="Google Shape;417;p54"/>
          <p:cNvSpPr txBox="1"/>
          <p:nvPr/>
        </p:nvSpPr>
        <p:spPr>
          <a:xfrm>
            <a:off x="196150" y="4691850"/>
            <a:ext cx="21639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Xaero’s Minimap - Curseforge</a:t>
            </a:r>
            <a:endParaRPr sz="1000">
              <a:solidFill>
                <a:schemeClr val="accent4"/>
              </a:solidFill>
            </a:endParaRPr>
          </a:p>
        </p:txBody>
      </p:sp>
      <p:sp>
        <p:nvSpPr>
          <p:cNvPr id="418" name="Google Shape;418;p54"/>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42</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55"/>
          <p:cNvPicPr preferRelativeResize="0"/>
          <p:nvPr/>
        </p:nvPicPr>
        <p:blipFill>
          <a:blip r:embed="rId3">
            <a:alphaModFix/>
          </a:blip>
          <a:stretch>
            <a:fillRect/>
          </a:stretch>
        </p:blipFill>
        <p:spPr>
          <a:xfrm>
            <a:off x="0" y="0"/>
            <a:ext cx="9144003" cy="5143490"/>
          </a:xfrm>
          <a:prstGeom prst="rect">
            <a:avLst/>
          </a:prstGeom>
          <a:noFill/>
          <a:ln>
            <a:noFill/>
          </a:ln>
        </p:spPr>
      </p:pic>
      <p:sp>
        <p:nvSpPr>
          <p:cNvPr id="424" name="Google Shape;424;p55"/>
          <p:cNvSpPr txBox="1"/>
          <p:nvPr/>
        </p:nvSpPr>
        <p:spPr>
          <a:xfrm>
            <a:off x="196150" y="4691850"/>
            <a:ext cx="24972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Overwatch - Blizzard Entertainment</a:t>
            </a:r>
            <a:endParaRPr sz="1000">
              <a:solidFill>
                <a:schemeClr val="accent4"/>
              </a:solidFill>
            </a:endParaRPr>
          </a:p>
        </p:txBody>
      </p:sp>
      <p:sp>
        <p:nvSpPr>
          <p:cNvPr id="425" name="Google Shape;425;p55"/>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43</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1" name="Google Shape;431;p56"/>
          <p:cNvSpPr txBox="1"/>
          <p:nvPr/>
        </p:nvSpPr>
        <p:spPr>
          <a:xfrm>
            <a:off x="196150" y="4691850"/>
            <a:ext cx="24972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Overwatch - Blizzard Entertainment</a:t>
            </a:r>
            <a:endParaRPr sz="1000">
              <a:solidFill>
                <a:schemeClr val="accent4"/>
              </a:solidFill>
            </a:endParaRPr>
          </a:p>
        </p:txBody>
      </p:sp>
      <p:sp>
        <p:nvSpPr>
          <p:cNvPr id="432" name="Google Shape;432;p56"/>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44</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57"/>
          <p:cNvPicPr preferRelativeResize="0"/>
          <p:nvPr/>
        </p:nvPicPr>
        <p:blipFill>
          <a:blip r:embed="rId3">
            <a:alphaModFix/>
          </a:blip>
          <a:stretch>
            <a:fillRect/>
          </a:stretch>
        </p:blipFill>
        <p:spPr>
          <a:xfrm>
            <a:off x="0" y="0"/>
            <a:ext cx="9144000" cy="5143500"/>
          </a:xfrm>
          <a:prstGeom prst="rect">
            <a:avLst/>
          </a:prstGeom>
          <a:noFill/>
          <a:ln>
            <a:noFill/>
          </a:ln>
        </p:spPr>
      </p:pic>
      <p:sp>
        <p:nvSpPr>
          <p:cNvPr id="438" name="Google Shape;438;p57"/>
          <p:cNvSpPr txBox="1"/>
          <p:nvPr/>
        </p:nvSpPr>
        <p:spPr>
          <a:xfrm>
            <a:off x="196150" y="4691850"/>
            <a:ext cx="24972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Overwatch - Blizzard Entertainment</a:t>
            </a:r>
            <a:endParaRPr sz="1000">
              <a:solidFill>
                <a:schemeClr val="accent4"/>
              </a:solidFill>
            </a:endParaRPr>
          </a:p>
        </p:txBody>
      </p:sp>
      <p:sp>
        <p:nvSpPr>
          <p:cNvPr id="439" name="Google Shape;439;p57"/>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45</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Traditional AI</a:t>
            </a:r>
            <a:endParaRPr/>
          </a:p>
        </p:txBody>
      </p:sp>
      <p:sp>
        <p:nvSpPr>
          <p:cNvPr id="445" name="Google Shape;445;p58"/>
          <p:cNvSpPr txBox="1">
            <a:spLocks noGrp="1"/>
          </p:cNvSpPr>
          <p:nvPr>
            <p:ph type="body" idx="1"/>
          </p:nvPr>
        </p:nvSpPr>
        <p:spPr>
          <a:xfrm>
            <a:off x="311700" y="1492250"/>
            <a:ext cx="3306000" cy="327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Guide main versus side quests</a:t>
            </a:r>
            <a:endParaRPr/>
          </a:p>
          <a:p>
            <a:pPr marL="457200" lvl="0" indent="-342900" algn="l" rtl="0">
              <a:spcBef>
                <a:spcPts val="0"/>
              </a:spcBef>
              <a:spcAft>
                <a:spcPts val="0"/>
              </a:spcAft>
              <a:buSzPts val="1800"/>
              <a:buChar char="●"/>
            </a:pPr>
            <a:r>
              <a:rPr lang="en"/>
              <a:t>Planner system suggests side quests before a new main quest</a:t>
            </a:r>
            <a:endParaRPr/>
          </a:p>
          <a:p>
            <a:pPr marL="914400" lvl="1" indent="-342900" algn="l" rtl="0">
              <a:spcBef>
                <a:spcPts val="0"/>
              </a:spcBef>
              <a:spcAft>
                <a:spcPts val="0"/>
              </a:spcAft>
              <a:buSzPts val="1800"/>
              <a:buChar char="○"/>
            </a:pPr>
            <a:r>
              <a:rPr lang="en" sz="1800"/>
              <a:t>Quests along path</a:t>
            </a:r>
            <a:endParaRPr sz="1800"/>
          </a:p>
          <a:p>
            <a:pPr marL="914400" lvl="1" indent="-342900" algn="l" rtl="0">
              <a:spcBef>
                <a:spcPts val="0"/>
              </a:spcBef>
              <a:spcAft>
                <a:spcPts val="0"/>
              </a:spcAft>
              <a:buSzPts val="1800"/>
              <a:buChar char="○"/>
            </a:pPr>
            <a:r>
              <a:rPr lang="en" sz="1800"/>
              <a:t>Time investment</a:t>
            </a:r>
            <a:endParaRPr sz="1800"/>
          </a:p>
          <a:p>
            <a:pPr marL="914400" lvl="1" indent="-342900" algn="l" rtl="0">
              <a:spcBef>
                <a:spcPts val="0"/>
              </a:spcBef>
              <a:spcAft>
                <a:spcPts val="0"/>
              </a:spcAft>
              <a:buSzPts val="1800"/>
              <a:buChar char="○"/>
            </a:pPr>
            <a:r>
              <a:rPr lang="en" sz="1800"/>
              <a:t>Difficulty</a:t>
            </a:r>
            <a:endParaRPr sz="1800"/>
          </a:p>
          <a:p>
            <a:pPr marL="914400" lvl="1" indent="-342900" algn="l" rtl="0">
              <a:spcBef>
                <a:spcPts val="0"/>
              </a:spcBef>
              <a:spcAft>
                <a:spcPts val="0"/>
              </a:spcAft>
              <a:buSzPts val="1800"/>
              <a:buChar char="○"/>
            </a:pPr>
            <a:r>
              <a:rPr lang="en" sz="1800"/>
              <a:t>Rewards</a:t>
            </a:r>
            <a:endParaRPr sz="1800"/>
          </a:p>
        </p:txBody>
      </p:sp>
      <p:pic>
        <p:nvPicPr>
          <p:cNvPr id="446" name="Google Shape;446;p58"/>
          <p:cNvPicPr preferRelativeResize="0"/>
          <p:nvPr/>
        </p:nvPicPr>
        <p:blipFill rotWithShape="1">
          <a:blip r:embed="rId3">
            <a:alphaModFix/>
          </a:blip>
          <a:srcRect l="5264" t="1650" r="36885" b="7646"/>
          <a:stretch/>
        </p:blipFill>
        <p:spPr>
          <a:xfrm>
            <a:off x="3763925" y="239225"/>
            <a:ext cx="5289701" cy="4665049"/>
          </a:xfrm>
          <a:prstGeom prst="rect">
            <a:avLst/>
          </a:prstGeom>
          <a:noFill/>
          <a:ln>
            <a:noFill/>
          </a:ln>
        </p:spPr>
      </p:pic>
      <p:sp>
        <p:nvSpPr>
          <p:cNvPr id="447" name="Google Shape;447;p58"/>
          <p:cNvSpPr txBox="1"/>
          <p:nvPr/>
        </p:nvSpPr>
        <p:spPr>
          <a:xfrm>
            <a:off x="196150" y="4691850"/>
            <a:ext cx="23025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Borderlands 3 - Gearbox Software</a:t>
            </a:r>
            <a:endParaRPr sz="1000">
              <a:solidFill>
                <a:schemeClr val="accent4"/>
              </a:solidFill>
            </a:endParaRPr>
          </a:p>
        </p:txBody>
      </p:sp>
      <p:sp>
        <p:nvSpPr>
          <p:cNvPr id="448" name="Google Shape;448;p58"/>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46</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Generative AI</a:t>
            </a:r>
            <a:endParaRPr/>
          </a:p>
        </p:txBody>
      </p:sp>
      <p:sp>
        <p:nvSpPr>
          <p:cNvPr id="454" name="Google Shape;454;p59"/>
          <p:cNvSpPr txBox="1">
            <a:spLocks noGrp="1"/>
          </p:cNvSpPr>
          <p:nvPr>
            <p:ph type="body" idx="1"/>
          </p:nvPr>
        </p:nvSpPr>
        <p:spPr>
          <a:xfrm>
            <a:off x="311700" y="1492250"/>
            <a:ext cx="3306000" cy="327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Recap the story so far</a:t>
            </a:r>
            <a:endParaRPr/>
          </a:p>
          <a:p>
            <a:pPr marL="457200" lvl="0" indent="-342900" algn="l" rtl="0">
              <a:spcBef>
                <a:spcPts val="0"/>
              </a:spcBef>
              <a:spcAft>
                <a:spcPts val="0"/>
              </a:spcAft>
              <a:buSzPts val="1800"/>
              <a:buChar char="●"/>
            </a:pPr>
            <a:r>
              <a:rPr lang="en"/>
              <a:t>Summarize current task</a:t>
            </a:r>
            <a:endParaRPr/>
          </a:p>
          <a:p>
            <a:pPr marL="457200" lvl="0" indent="-342900" algn="l" rtl="0">
              <a:spcBef>
                <a:spcPts val="0"/>
              </a:spcBef>
              <a:spcAft>
                <a:spcPts val="0"/>
              </a:spcAft>
              <a:buSzPts val="1800"/>
              <a:buChar char="●"/>
            </a:pPr>
            <a:r>
              <a:rPr lang="en"/>
              <a:t>Item suggestions:</a:t>
            </a:r>
            <a:endParaRPr sz="1800"/>
          </a:p>
          <a:p>
            <a:pPr marL="914400" lvl="1" indent="-342900" algn="l" rtl="0">
              <a:spcBef>
                <a:spcPts val="0"/>
              </a:spcBef>
              <a:spcAft>
                <a:spcPts val="0"/>
              </a:spcAft>
              <a:buSzPts val="1800"/>
              <a:buChar char="○"/>
            </a:pPr>
            <a:r>
              <a:rPr lang="en" sz="1800"/>
              <a:t>Strength</a:t>
            </a:r>
            <a:endParaRPr sz="1800"/>
          </a:p>
          <a:p>
            <a:pPr marL="914400" lvl="1" indent="-342900" algn="l" rtl="0">
              <a:spcBef>
                <a:spcPts val="0"/>
              </a:spcBef>
              <a:spcAft>
                <a:spcPts val="0"/>
              </a:spcAft>
              <a:buSzPts val="1800"/>
              <a:buChar char="○"/>
            </a:pPr>
            <a:r>
              <a:rPr lang="en" sz="1800"/>
              <a:t>Comparison</a:t>
            </a:r>
            <a:endParaRPr sz="1800"/>
          </a:p>
          <a:p>
            <a:pPr marL="914400" lvl="1" indent="-342900" algn="l" rtl="0">
              <a:spcBef>
                <a:spcPts val="0"/>
              </a:spcBef>
              <a:spcAft>
                <a:spcPts val="0"/>
              </a:spcAft>
              <a:buSzPts val="1800"/>
              <a:buChar char="○"/>
            </a:pPr>
            <a:r>
              <a:rPr lang="en" sz="1800"/>
              <a:t>Playstyle</a:t>
            </a:r>
            <a:endParaRPr sz="1800"/>
          </a:p>
          <a:p>
            <a:pPr marL="914400" lvl="1" indent="-342900" algn="l" rtl="0">
              <a:spcBef>
                <a:spcPts val="0"/>
              </a:spcBef>
              <a:spcAft>
                <a:spcPts val="0"/>
              </a:spcAft>
              <a:buSzPts val="1800"/>
              <a:buChar char="○"/>
            </a:pPr>
            <a:r>
              <a:rPr lang="en" sz="1800"/>
              <a:t>Preference</a:t>
            </a:r>
            <a:endParaRPr sz="1800"/>
          </a:p>
        </p:txBody>
      </p:sp>
      <p:pic>
        <p:nvPicPr>
          <p:cNvPr id="455" name="Google Shape;455;p59" title="Screenshot 2025-10-10 133337.png"/>
          <p:cNvPicPr preferRelativeResize="0"/>
          <p:nvPr/>
        </p:nvPicPr>
        <p:blipFill rotWithShape="1">
          <a:blip r:embed="rId3">
            <a:alphaModFix/>
          </a:blip>
          <a:srcRect l="9729" r="1088"/>
          <a:stretch/>
        </p:blipFill>
        <p:spPr>
          <a:xfrm>
            <a:off x="3763925" y="239225"/>
            <a:ext cx="5289701" cy="4665048"/>
          </a:xfrm>
          <a:prstGeom prst="rect">
            <a:avLst/>
          </a:prstGeom>
          <a:noFill/>
          <a:ln>
            <a:noFill/>
          </a:ln>
        </p:spPr>
      </p:pic>
      <p:sp>
        <p:nvSpPr>
          <p:cNvPr id="456" name="Google Shape;456;p59"/>
          <p:cNvSpPr txBox="1"/>
          <p:nvPr/>
        </p:nvSpPr>
        <p:spPr>
          <a:xfrm>
            <a:off x="196150" y="4691850"/>
            <a:ext cx="1454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Enermis - Reddit</a:t>
            </a:r>
            <a:endParaRPr sz="1000">
              <a:solidFill>
                <a:schemeClr val="accent4"/>
              </a:solidFill>
            </a:endParaRPr>
          </a:p>
        </p:txBody>
      </p:sp>
      <p:sp>
        <p:nvSpPr>
          <p:cNvPr id="457" name="Google Shape;457;p59"/>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47</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p60"/>
          <p:cNvSpPr txBox="1"/>
          <p:nvPr/>
        </p:nvSpPr>
        <p:spPr>
          <a:xfrm>
            <a:off x="815700" y="1474838"/>
            <a:ext cx="7512600" cy="12762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6000" b="1">
                <a:solidFill>
                  <a:srgbClr val="131313"/>
                </a:solidFill>
                <a:latin typeface="Anton"/>
                <a:ea typeface="Anton"/>
                <a:cs typeface="Anton"/>
                <a:sym typeface="Anton"/>
              </a:rPr>
              <a:t>PRESS A FOR ASSISTANCE</a:t>
            </a:r>
            <a:endParaRPr sz="6000" b="1">
              <a:solidFill>
                <a:srgbClr val="131313"/>
              </a:solidFill>
              <a:latin typeface="Anton"/>
              <a:ea typeface="Anton"/>
              <a:cs typeface="Anton"/>
              <a:sym typeface="Anton"/>
            </a:endParaRPr>
          </a:p>
        </p:txBody>
      </p:sp>
      <p:sp>
        <p:nvSpPr>
          <p:cNvPr id="463" name="Google Shape;463;p60"/>
          <p:cNvSpPr txBox="1"/>
          <p:nvPr/>
        </p:nvSpPr>
        <p:spPr>
          <a:xfrm>
            <a:off x="815700" y="2244725"/>
            <a:ext cx="7512600" cy="9228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3600" b="1">
                <a:solidFill>
                  <a:schemeClr val="dk1"/>
                </a:solidFill>
                <a:latin typeface="Caveat"/>
                <a:ea typeface="Caveat"/>
                <a:cs typeface="Caveat"/>
                <a:sym typeface="Caveat"/>
              </a:rPr>
              <a:t>Making Games Accessible With AI</a:t>
            </a:r>
            <a:endParaRPr sz="3600" b="1">
              <a:solidFill>
                <a:schemeClr val="dk1"/>
              </a:solidFill>
              <a:latin typeface="Caveat"/>
              <a:ea typeface="Caveat"/>
              <a:cs typeface="Caveat"/>
              <a:sym typeface="Caveat"/>
            </a:endParaRPr>
          </a:p>
        </p:txBody>
      </p:sp>
      <p:sp>
        <p:nvSpPr>
          <p:cNvPr id="464" name="Google Shape;464;p60"/>
          <p:cNvSpPr txBox="1"/>
          <p:nvPr/>
        </p:nvSpPr>
        <p:spPr>
          <a:xfrm>
            <a:off x="815700" y="3167518"/>
            <a:ext cx="7512600" cy="5706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2300">
                <a:solidFill>
                  <a:srgbClr val="131313"/>
                </a:solidFill>
                <a:latin typeface="Manrope"/>
                <a:ea typeface="Manrope"/>
                <a:cs typeface="Manrope"/>
                <a:sym typeface="Manrope"/>
              </a:rPr>
              <a:t>Thank you for listening &amp; stay tuned!</a:t>
            </a:r>
            <a:endParaRPr sz="2300">
              <a:solidFill>
                <a:srgbClr val="131313"/>
              </a:solidFill>
              <a:latin typeface="Manrope"/>
              <a:ea typeface="Manrope"/>
              <a:cs typeface="Manrope"/>
              <a:sym typeface="Manrope"/>
            </a:endParaRPr>
          </a:p>
        </p:txBody>
      </p:sp>
      <p:sp>
        <p:nvSpPr>
          <p:cNvPr id="465" name="Google Shape;465;p60"/>
          <p:cNvSpPr txBox="1"/>
          <p:nvPr/>
        </p:nvSpPr>
        <p:spPr>
          <a:xfrm>
            <a:off x="986250" y="3044050"/>
            <a:ext cx="7171500" cy="540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Manrope Medium"/>
              <a:ea typeface="Manrope Medium"/>
              <a:cs typeface="Manrope Medium"/>
              <a:sym typeface="Manrope Medium"/>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9ED1F0"/>
        </a:solidFill>
        <a:effectLst/>
      </p:bgPr>
    </p:bg>
    <p:spTree>
      <p:nvGrpSpPr>
        <p:cNvPr id="1" name="Shape 469"/>
        <p:cNvGrpSpPr/>
        <p:nvPr/>
      </p:nvGrpSpPr>
      <p:grpSpPr>
        <a:xfrm>
          <a:off x="0" y="0"/>
          <a:ext cx="0" cy="0"/>
          <a:chOff x="0" y="0"/>
          <a:chExt cx="0" cy="0"/>
        </a:xfrm>
      </p:grpSpPr>
      <p:pic>
        <p:nvPicPr>
          <p:cNvPr id="470" name="Google Shape;470;p61" title="NonikaReingold-headshot.jpg"/>
          <p:cNvPicPr preferRelativeResize="0"/>
          <p:nvPr/>
        </p:nvPicPr>
        <p:blipFill>
          <a:blip r:embed="rId3">
            <a:alphaModFix/>
          </a:blip>
          <a:stretch>
            <a:fillRect/>
          </a:stretch>
        </p:blipFill>
        <p:spPr>
          <a:xfrm>
            <a:off x="772263" y="279125"/>
            <a:ext cx="2735775" cy="2824050"/>
          </a:xfrm>
          <a:prstGeom prst="rect">
            <a:avLst/>
          </a:prstGeom>
          <a:noFill/>
          <a:ln w="19050" cap="flat" cmpd="sng">
            <a:solidFill>
              <a:schemeClr val="dk2"/>
            </a:solidFill>
            <a:prstDash val="solid"/>
            <a:round/>
            <a:headEnd type="none" w="sm" len="sm"/>
            <a:tailEnd type="none" w="sm" len="sm"/>
          </a:ln>
        </p:spPr>
      </p:pic>
      <p:sp>
        <p:nvSpPr>
          <p:cNvPr id="471" name="Google Shape;471;p61"/>
          <p:cNvSpPr/>
          <p:nvPr/>
        </p:nvSpPr>
        <p:spPr>
          <a:xfrm>
            <a:off x="4572000" y="-75"/>
            <a:ext cx="4572000" cy="5143500"/>
          </a:xfrm>
          <a:prstGeom prst="rect">
            <a:avLst/>
          </a:prstGeom>
          <a:solidFill>
            <a:srgbClr val="13131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anrope Medium"/>
              <a:ea typeface="Manrope Medium"/>
              <a:cs typeface="Manrope Medium"/>
              <a:sym typeface="Manrope Medium"/>
            </a:endParaRPr>
          </a:p>
        </p:txBody>
      </p:sp>
      <p:pic>
        <p:nvPicPr>
          <p:cNvPr id="472" name="Google Shape;472;p61"/>
          <p:cNvPicPr preferRelativeResize="0"/>
          <p:nvPr/>
        </p:nvPicPr>
        <p:blipFill rotWithShape="1">
          <a:blip r:embed="rId4">
            <a:alphaModFix/>
          </a:blip>
          <a:srcRect l="-888" r="10226"/>
          <a:stretch/>
        </p:blipFill>
        <p:spPr>
          <a:xfrm>
            <a:off x="5879125" y="279125"/>
            <a:ext cx="2560370" cy="2824050"/>
          </a:xfrm>
          <a:prstGeom prst="rect">
            <a:avLst/>
          </a:prstGeom>
          <a:noFill/>
          <a:ln w="19050" cap="flat" cmpd="sng">
            <a:solidFill>
              <a:srgbClr val="9ED1F0"/>
            </a:solidFill>
            <a:prstDash val="solid"/>
            <a:round/>
            <a:headEnd type="none" w="sm" len="sm"/>
            <a:tailEnd type="none" w="sm" len="sm"/>
          </a:ln>
        </p:spPr>
      </p:pic>
      <p:sp>
        <p:nvSpPr>
          <p:cNvPr id="473" name="Google Shape;473;p61"/>
          <p:cNvSpPr txBox="1">
            <a:spLocks noGrp="1"/>
          </p:cNvSpPr>
          <p:nvPr>
            <p:ph type="subTitle" idx="4294967295"/>
          </p:nvPr>
        </p:nvSpPr>
        <p:spPr>
          <a:xfrm>
            <a:off x="376900" y="3344825"/>
            <a:ext cx="3526500" cy="1581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en" sz="3600" b="1" dirty="0">
                <a:latin typeface="Caveat"/>
                <a:ea typeface="Caveat"/>
                <a:cs typeface="Caveat"/>
                <a:sym typeface="Caveat"/>
              </a:rPr>
              <a:t>Nonika</a:t>
            </a:r>
            <a:endParaRPr lang="en-CA" sz="3600" b="1" dirty="0">
              <a:latin typeface="Caveat"/>
              <a:ea typeface="Caveat"/>
              <a:cs typeface="Caveat"/>
              <a:sym typeface="Caveat"/>
            </a:endParaRPr>
          </a:p>
          <a:p>
            <a:pPr marL="0" lvl="0" indent="0" algn="l" rtl="0">
              <a:lnSpc>
                <a:spcPct val="100000"/>
              </a:lnSpc>
              <a:spcBef>
                <a:spcPts val="1000"/>
              </a:spcBef>
              <a:spcAft>
                <a:spcPts val="0"/>
              </a:spcAft>
              <a:buNone/>
            </a:pPr>
            <a:endParaRPr lang="en-CA" sz="1600" b="1" dirty="0">
              <a:latin typeface="Manrope"/>
              <a:ea typeface="Manrope"/>
              <a:cs typeface="Manrope"/>
              <a:sym typeface="Manrope"/>
            </a:endParaRPr>
          </a:p>
          <a:p>
            <a:pPr marL="0" lvl="0" indent="0" algn="l" rtl="0">
              <a:lnSpc>
                <a:spcPct val="100000"/>
              </a:lnSpc>
              <a:spcBef>
                <a:spcPts val="1200"/>
              </a:spcBef>
              <a:spcAft>
                <a:spcPts val="1200"/>
              </a:spcAft>
              <a:buNone/>
            </a:pPr>
            <a:r>
              <a:rPr lang="en" b="1" dirty="0">
                <a:latin typeface="Manrope"/>
                <a:ea typeface="Manrope"/>
                <a:cs typeface="Manrope"/>
                <a:sym typeface="Manrope"/>
              </a:rPr>
              <a:t>nonika.ca</a:t>
            </a:r>
            <a:endParaRPr b="1" dirty="0">
              <a:latin typeface="Manrope"/>
              <a:ea typeface="Manrope"/>
              <a:cs typeface="Manrope"/>
              <a:sym typeface="Manrope"/>
            </a:endParaRPr>
          </a:p>
        </p:txBody>
      </p:sp>
      <p:sp>
        <p:nvSpPr>
          <p:cNvPr id="474" name="Google Shape;474;p61"/>
          <p:cNvSpPr txBox="1">
            <a:spLocks noGrp="1"/>
          </p:cNvSpPr>
          <p:nvPr>
            <p:ph type="subTitle" idx="4294967295"/>
          </p:nvPr>
        </p:nvSpPr>
        <p:spPr>
          <a:xfrm>
            <a:off x="5268550" y="3344825"/>
            <a:ext cx="3526500" cy="15819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3600" b="1" dirty="0">
                <a:solidFill>
                  <a:srgbClr val="9ED1F0"/>
                </a:solidFill>
                <a:latin typeface="Caveat"/>
                <a:ea typeface="Caveat"/>
                <a:cs typeface="Caveat"/>
                <a:sym typeface="Caveat"/>
              </a:rPr>
              <a:t>Steven</a:t>
            </a:r>
            <a:endParaRPr sz="3600" b="1" dirty="0">
              <a:solidFill>
                <a:srgbClr val="9ED1F0"/>
              </a:solidFill>
              <a:latin typeface="Caveat"/>
              <a:ea typeface="Caveat"/>
              <a:cs typeface="Caveat"/>
              <a:sym typeface="Caveat"/>
            </a:endParaRPr>
          </a:p>
          <a:p>
            <a:pPr marL="0" lvl="0" indent="0" algn="r" rtl="0">
              <a:lnSpc>
                <a:spcPct val="100000"/>
              </a:lnSpc>
              <a:spcBef>
                <a:spcPts val="1000"/>
              </a:spcBef>
              <a:spcAft>
                <a:spcPts val="0"/>
              </a:spcAft>
              <a:buNone/>
            </a:pPr>
            <a:endParaRPr sz="1600" b="1" dirty="0">
              <a:solidFill>
                <a:srgbClr val="9ED1F0"/>
              </a:solidFill>
              <a:latin typeface="Manrope"/>
              <a:ea typeface="Manrope"/>
              <a:cs typeface="Manrope"/>
              <a:sym typeface="Manrope"/>
            </a:endParaRPr>
          </a:p>
          <a:p>
            <a:pPr marL="0" lvl="0" indent="0" algn="r" rtl="0">
              <a:lnSpc>
                <a:spcPct val="100000"/>
              </a:lnSpc>
              <a:spcBef>
                <a:spcPts val="1200"/>
              </a:spcBef>
              <a:spcAft>
                <a:spcPts val="1200"/>
              </a:spcAft>
              <a:buNone/>
            </a:pPr>
            <a:r>
              <a:rPr lang="en" b="1" dirty="0">
                <a:solidFill>
                  <a:srgbClr val="9ED1F0"/>
                </a:solidFill>
                <a:latin typeface="Manrope"/>
                <a:ea typeface="Manrope"/>
                <a:cs typeface="Manrope"/>
                <a:sym typeface="Manrope"/>
              </a:rPr>
              <a:t>StevenRice.ca</a:t>
            </a:r>
            <a:endParaRPr b="1" dirty="0">
              <a:solidFill>
                <a:srgbClr val="9ED1F0"/>
              </a:solidFill>
              <a:latin typeface="Manrope"/>
              <a:ea typeface="Manrope"/>
              <a:cs typeface="Manrope"/>
              <a:sym typeface="Manrope"/>
            </a:endParaRPr>
          </a:p>
        </p:txBody>
      </p:sp>
      <p:pic>
        <p:nvPicPr>
          <p:cNvPr id="475" name="Google Shape;475;p61" title="Screenshot 2025-10-12 203300.png"/>
          <p:cNvPicPr preferRelativeResize="0"/>
          <p:nvPr/>
        </p:nvPicPr>
        <p:blipFill>
          <a:blip r:embed="rId5">
            <a:alphaModFix/>
          </a:blip>
          <a:stretch>
            <a:fillRect/>
          </a:stretch>
        </p:blipFill>
        <p:spPr>
          <a:xfrm>
            <a:off x="2420575" y="3344824"/>
            <a:ext cx="1586286" cy="1581900"/>
          </a:xfrm>
          <a:prstGeom prst="rect">
            <a:avLst/>
          </a:prstGeom>
          <a:noFill/>
          <a:ln w="19050" cap="flat" cmpd="sng">
            <a:solidFill>
              <a:schemeClr val="dk2"/>
            </a:solidFill>
            <a:prstDash val="solid"/>
            <a:round/>
            <a:headEnd type="none" w="sm" len="sm"/>
            <a:tailEnd type="none" w="sm" len="sm"/>
          </a:ln>
        </p:spPr>
      </p:pic>
      <p:pic>
        <p:nvPicPr>
          <p:cNvPr id="476" name="Google Shape;476;p61" title="Screenshot 2025-10-12 203452.png"/>
          <p:cNvPicPr preferRelativeResize="0"/>
          <p:nvPr/>
        </p:nvPicPr>
        <p:blipFill>
          <a:blip r:embed="rId6">
            <a:alphaModFix/>
          </a:blip>
          <a:stretch>
            <a:fillRect/>
          </a:stretch>
        </p:blipFill>
        <p:spPr>
          <a:xfrm>
            <a:off x="5188674" y="3344811"/>
            <a:ext cx="1586275" cy="1581914"/>
          </a:xfrm>
          <a:prstGeom prst="rect">
            <a:avLst/>
          </a:prstGeom>
          <a:noFill/>
          <a:ln w="19050" cap="flat" cmpd="sng">
            <a:solidFill>
              <a:srgbClr val="9ED1F0"/>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title="Screenshot 2025-09-08 123843.png"/>
          <p:cNvPicPr preferRelativeResize="0"/>
          <p:nvPr/>
        </p:nvPicPr>
        <p:blipFill>
          <a:blip r:embed="rId3">
            <a:alphaModFix/>
          </a:blip>
          <a:stretch>
            <a:fillRect/>
          </a:stretch>
        </p:blipFill>
        <p:spPr>
          <a:xfrm>
            <a:off x="375987" y="0"/>
            <a:ext cx="8392027" cy="5143501"/>
          </a:xfrm>
          <a:prstGeom prst="rect">
            <a:avLst/>
          </a:prstGeom>
          <a:noFill/>
          <a:ln>
            <a:noFill/>
          </a:ln>
        </p:spPr>
      </p:pic>
      <p:sp>
        <p:nvSpPr>
          <p:cNvPr id="84" name="Google Shape;84;p17"/>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5</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a:blip r:embed="rId3">
            <a:alphaModFix/>
          </a:blip>
          <a:stretch>
            <a:fillRect/>
          </a:stretch>
        </p:blipFill>
        <p:spPr>
          <a:xfrm>
            <a:off x="0" y="-10"/>
            <a:ext cx="9144000" cy="5143511"/>
          </a:xfrm>
          <a:prstGeom prst="rect">
            <a:avLst/>
          </a:prstGeom>
          <a:noFill/>
          <a:ln>
            <a:noFill/>
          </a:ln>
        </p:spPr>
      </p:pic>
      <p:sp>
        <p:nvSpPr>
          <p:cNvPr id="90" name="Google Shape;90;p18"/>
          <p:cNvSpPr txBox="1"/>
          <p:nvPr/>
        </p:nvSpPr>
        <p:spPr>
          <a:xfrm>
            <a:off x="196150" y="4691850"/>
            <a:ext cx="14199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4"/>
              </a:rPr>
              <a:t>bubodiui - Reddit</a:t>
            </a:r>
            <a:endParaRPr sz="1000">
              <a:solidFill>
                <a:schemeClr val="accent4"/>
              </a:solidFill>
            </a:endParaRPr>
          </a:p>
        </p:txBody>
      </p:sp>
      <p:sp>
        <p:nvSpPr>
          <p:cNvPr id="91" name="Google Shape;91;p18"/>
          <p:cNvSpPr txBox="1"/>
          <p:nvPr/>
        </p:nvSpPr>
        <p:spPr>
          <a:xfrm>
            <a:off x="8601975" y="4691850"/>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6</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19"/>
          <p:cNvSpPr txBox="1"/>
          <p:nvPr/>
        </p:nvSpPr>
        <p:spPr>
          <a:xfrm>
            <a:off x="815700" y="1801813"/>
            <a:ext cx="7512600" cy="12762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6000" b="1">
                <a:solidFill>
                  <a:srgbClr val="131313"/>
                </a:solidFill>
                <a:latin typeface="Anton"/>
                <a:ea typeface="Anton"/>
                <a:cs typeface="Anton"/>
                <a:sym typeface="Anton"/>
              </a:rPr>
              <a:t>PRESS A FOR ASSISTANCE</a:t>
            </a:r>
            <a:endParaRPr sz="6000" b="1">
              <a:solidFill>
                <a:srgbClr val="131313"/>
              </a:solidFill>
              <a:latin typeface="Anton"/>
              <a:ea typeface="Anton"/>
              <a:cs typeface="Anton"/>
              <a:sym typeface="Anton"/>
            </a:endParaRPr>
          </a:p>
        </p:txBody>
      </p:sp>
      <p:sp>
        <p:nvSpPr>
          <p:cNvPr id="97" name="Google Shape;97;p19"/>
          <p:cNvSpPr txBox="1"/>
          <p:nvPr/>
        </p:nvSpPr>
        <p:spPr>
          <a:xfrm>
            <a:off x="815700" y="2571700"/>
            <a:ext cx="7512600" cy="9228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3600" b="1">
                <a:solidFill>
                  <a:schemeClr val="dk1"/>
                </a:solidFill>
                <a:latin typeface="Caveat"/>
                <a:ea typeface="Caveat"/>
                <a:cs typeface="Caveat"/>
                <a:sym typeface="Caveat"/>
              </a:rPr>
              <a:t>Making Games Accessible With AI</a:t>
            </a:r>
            <a:endParaRPr sz="3600" b="1">
              <a:solidFill>
                <a:schemeClr val="dk1"/>
              </a:solidFill>
              <a:latin typeface="Caveat"/>
              <a:ea typeface="Caveat"/>
              <a:cs typeface="Caveat"/>
              <a:sym typeface="Caveat"/>
            </a:endParaRPr>
          </a:p>
        </p:txBody>
      </p:sp>
      <p:sp>
        <p:nvSpPr>
          <p:cNvPr id="98" name="Google Shape;98;p19"/>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7</a:t>
            </a:r>
            <a:endParaRPr sz="100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ED1F0"/>
        </a:solidFill>
        <a:effectLst/>
      </p:bgPr>
    </p:bg>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5296550" y="1213250"/>
            <a:ext cx="1905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3600" b="1">
                <a:latin typeface="Caveat"/>
                <a:ea typeface="Caveat"/>
                <a:cs typeface="Caveat"/>
                <a:sym typeface="Caveat"/>
              </a:rPr>
              <a:t>“Nonika”</a:t>
            </a:r>
            <a:endParaRPr sz="3600" b="1">
              <a:latin typeface="Caveat"/>
              <a:ea typeface="Caveat"/>
              <a:cs typeface="Caveat"/>
              <a:sym typeface="Caveat"/>
            </a:endParaRPr>
          </a:p>
        </p:txBody>
      </p:sp>
      <p:pic>
        <p:nvPicPr>
          <p:cNvPr id="104" name="Google Shape;104;p20" title="NonikaReingold-headshot.jpg"/>
          <p:cNvPicPr preferRelativeResize="0"/>
          <p:nvPr/>
        </p:nvPicPr>
        <p:blipFill>
          <a:blip r:embed="rId3">
            <a:alphaModFix/>
          </a:blip>
          <a:stretch>
            <a:fillRect/>
          </a:stretch>
        </p:blipFill>
        <p:spPr>
          <a:xfrm>
            <a:off x="4763" y="0"/>
            <a:ext cx="4982762" cy="5143501"/>
          </a:xfrm>
          <a:prstGeom prst="rect">
            <a:avLst/>
          </a:prstGeom>
          <a:noFill/>
          <a:ln>
            <a:noFill/>
          </a:ln>
        </p:spPr>
      </p:pic>
      <p:sp>
        <p:nvSpPr>
          <p:cNvPr id="105" name="Google Shape;105;p20"/>
          <p:cNvSpPr txBox="1"/>
          <p:nvPr/>
        </p:nvSpPr>
        <p:spPr>
          <a:xfrm>
            <a:off x="3721550" y="330625"/>
            <a:ext cx="5055000" cy="12762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4800">
                <a:solidFill>
                  <a:srgbClr val="131313"/>
                </a:solidFill>
                <a:latin typeface="Anton"/>
                <a:ea typeface="Anton"/>
                <a:cs typeface="Anton"/>
                <a:sym typeface="Anton"/>
              </a:rPr>
              <a:t>Veronica Reingold</a:t>
            </a:r>
            <a:endParaRPr sz="4800">
              <a:solidFill>
                <a:srgbClr val="131313"/>
              </a:solidFill>
              <a:latin typeface="Anton"/>
              <a:ea typeface="Anton"/>
              <a:cs typeface="Anton"/>
              <a:sym typeface="Anton"/>
            </a:endParaRPr>
          </a:p>
        </p:txBody>
      </p:sp>
      <p:sp>
        <p:nvSpPr>
          <p:cNvPr id="106" name="Google Shape;106;p20"/>
          <p:cNvSpPr txBox="1">
            <a:spLocks noGrp="1"/>
          </p:cNvSpPr>
          <p:nvPr>
            <p:ph type="subTitle" idx="4294967295"/>
          </p:nvPr>
        </p:nvSpPr>
        <p:spPr>
          <a:xfrm>
            <a:off x="5172975" y="2249725"/>
            <a:ext cx="3526500" cy="252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chemeClr val="dk1"/>
                </a:solidFill>
                <a:latin typeface="Manrope"/>
                <a:ea typeface="Manrope"/>
                <a:cs typeface="Manrope"/>
                <a:sym typeface="Manrope"/>
              </a:rPr>
              <a:t>MSc in Computer Science University of Windsor</a:t>
            </a:r>
            <a:endParaRPr b="1">
              <a:solidFill>
                <a:schemeClr val="dk1"/>
              </a:solidFill>
              <a:latin typeface="Manrope"/>
              <a:ea typeface="Manrope"/>
              <a:cs typeface="Manrope"/>
              <a:sym typeface="Manrope"/>
            </a:endParaRPr>
          </a:p>
          <a:p>
            <a:pPr marL="0" lvl="0" indent="0" algn="r" rtl="0">
              <a:spcBef>
                <a:spcPts val="1200"/>
              </a:spcBef>
              <a:spcAft>
                <a:spcPts val="0"/>
              </a:spcAft>
              <a:buNone/>
            </a:pPr>
            <a:r>
              <a:rPr lang="en" b="1">
                <a:solidFill>
                  <a:schemeClr val="dk1"/>
                </a:solidFill>
                <a:latin typeface="Manrope"/>
                <a:ea typeface="Manrope"/>
                <a:cs typeface="Manrope"/>
                <a:sym typeface="Manrope"/>
              </a:rPr>
              <a:t>Researching Accessibility</a:t>
            </a:r>
            <a:endParaRPr b="1">
              <a:solidFill>
                <a:schemeClr val="dk1"/>
              </a:solidFill>
              <a:latin typeface="Manrope"/>
              <a:ea typeface="Manrope"/>
              <a:cs typeface="Manrope"/>
              <a:sym typeface="Manrope"/>
            </a:endParaRPr>
          </a:p>
          <a:p>
            <a:pPr marL="0" lvl="0" indent="0" algn="r" rtl="0">
              <a:lnSpc>
                <a:spcPct val="100000"/>
              </a:lnSpc>
              <a:spcBef>
                <a:spcPts val="1200"/>
              </a:spcBef>
              <a:spcAft>
                <a:spcPts val="0"/>
              </a:spcAft>
              <a:buNone/>
            </a:pPr>
            <a:r>
              <a:rPr lang="en" b="1">
                <a:solidFill>
                  <a:schemeClr val="dk1"/>
                </a:solidFill>
                <a:latin typeface="Manrope"/>
                <a:ea typeface="Manrope"/>
                <a:cs typeface="Manrope"/>
                <a:sym typeface="Manrope"/>
              </a:rPr>
              <a:t>Vector Scholarship in AI</a:t>
            </a:r>
            <a:endParaRPr b="1">
              <a:solidFill>
                <a:schemeClr val="dk1"/>
              </a:solidFill>
              <a:latin typeface="Manrope"/>
              <a:ea typeface="Manrope"/>
              <a:cs typeface="Manrope"/>
              <a:sym typeface="Manrope"/>
            </a:endParaRPr>
          </a:p>
          <a:p>
            <a:pPr marL="0" lvl="0" indent="0" algn="r" rtl="0">
              <a:lnSpc>
                <a:spcPct val="100000"/>
              </a:lnSpc>
              <a:spcBef>
                <a:spcPts val="1200"/>
              </a:spcBef>
              <a:spcAft>
                <a:spcPts val="0"/>
              </a:spcAft>
              <a:buNone/>
            </a:pPr>
            <a:endParaRPr b="1">
              <a:solidFill>
                <a:schemeClr val="dk1"/>
              </a:solidFill>
              <a:latin typeface="Manrope"/>
              <a:ea typeface="Manrope"/>
              <a:cs typeface="Manrope"/>
              <a:sym typeface="Manrope"/>
            </a:endParaRPr>
          </a:p>
          <a:p>
            <a:pPr marL="0" lvl="0" indent="0" algn="r" rtl="0">
              <a:lnSpc>
                <a:spcPct val="100000"/>
              </a:lnSpc>
              <a:spcBef>
                <a:spcPts val="1200"/>
              </a:spcBef>
              <a:spcAft>
                <a:spcPts val="0"/>
              </a:spcAft>
              <a:buNone/>
            </a:pPr>
            <a:r>
              <a:rPr lang="en" b="1" u="sng">
                <a:solidFill>
                  <a:schemeClr val="accent4"/>
                </a:solidFill>
                <a:latin typeface="Manrope"/>
                <a:ea typeface="Manrope"/>
                <a:cs typeface="Manrope"/>
                <a:sym typeface="Manrope"/>
              </a:rPr>
              <a:t>nonika.ca</a:t>
            </a:r>
            <a:endParaRPr b="1" u="sng">
              <a:solidFill>
                <a:schemeClr val="accent4"/>
              </a:solidFill>
              <a:latin typeface="Manrope"/>
              <a:ea typeface="Manrope"/>
              <a:cs typeface="Manrope"/>
              <a:sym typeface="Manrope"/>
            </a:endParaRPr>
          </a:p>
          <a:p>
            <a:pPr marL="0" lvl="0" indent="0" algn="r" rtl="0">
              <a:spcBef>
                <a:spcPts val="1200"/>
              </a:spcBef>
              <a:spcAft>
                <a:spcPts val="1200"/>
              </a:spcAft>
              <a:buNone/>
            </a:pPr>
            <a:endParaRPr>
              <a:solidFill>
                <a:schemeClr val="dk1"/>
              </a:solidFill>
              <a:latin typeface="Manrope"/>
              <a:ea typeface="Manrope"/>
              <a:cs typeface="Manrope"/>
              <a:sym typeface="Manrope"/>
            </a:endParaRPr>
          </a:p>
        </p:txBody>
      </p:sp>
      <p:cxnSp>
        <p:nvCxnSpPr>
          <p:cNvPr id="107" name="Google Shape;107;p20"/>
          <p:cNvCxnSpPr/>
          <p:nvPr/>
        </p:nvCxnSpPr>
        <p:spPr>
          <a:xfrm>
            <a:off x="5296550" y="4234025"/>
            <a:ext cx="3424500" cy="0"/>
          </a:xfrm>
          <a:prstGeom prst="straightConnector1">
            <a:avLst/>
          </a:prstGeom>
          <a:noFill/>
          <a:ln w="19050" cap="flat" cmpd="sng">
            <a:solidFill>
              <a:schemeClr val="dk1"/>
            </a:solidFill>
            <a:prstDash val="dash"/>
            <a:round/>
            <a:headEnd type="none" w="med" len="med"/>
            <a:tailEnd type="none" w="med" len="med"/>
          </a:ln>
        </p:spPr>
      </p:cxnSp>
      <p:cxnSp>
        <p:nvCxnSpPr>
          <p:cNvPr id="108" name="Google Shape;108;p20"/>
          <p:cNvCxnSpPr/>
          <p:nvPr/>
        </p:nvCxnSpPr>
        <p:spPr>
          <a:xfrm>
            <a:off x="5223975" y="2061900"/>
            <a:ext cx="3424500" cy="0"/>
          </a:xfrm>
          <a:prstGeom prst="straightConnector1">
            <a:avLst/>
          </a:prstGeom>
          <a:noFill/>
          <a:ln w="19050" cap="flat" cmpd="sng">
            <a:solidFill>
              <a:schemeClr val="dk1"/>
            </a:solidFill>
            <a:prstDash val="dash"/>
            <a:round/>
            <a:headEnd type="none" w="med" len="med"/>
            <a:tailEnd type="none" w="med" len="med"/>
          </a:ln>
        </p:spPr>
      </p:cxnSp>
      <p:sp>
        <p:nvSpPr>
          <p:cNvPr id="109" name="Google Shape;109;p20"/>
          <p:cNvSpPr txBox="1"/>
          <p:nvPr/>
        </p:nvSpPr>
        <p:spPr>
          <a:xfrm>
            <a:off x="8601975" y="4691850"/>
            <a:ext cx="371400" cy="32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2"/>
                </a:solidFill>
              </a:rPr>
              <a:t>8</a:t>
            </a:r>
            <a:endParaRPr sz="1000">
              <a:solidFill>
                <a:schemeClr val="accent2"/>
              </a:solidFill>
            </a:endParaRPr>
          </a:p>
        </p:txBody>
      </p:sp>
      <p:pic>
        <p:nvPicPr>
          <p:cNvPr id="110" name="Google Shape;110;p20" descr="a cartoon cat is sitting in a pink chair with headphones on playing a video game (Provided by Tenor)"/>
          <p:cNvPicPr preferRelativeResize="0"/>
          <p:nvPr/>
        </p:nvPicPr>
        <p:blipFill>
          <a:blip r:embed="rId4">
            <a:alphaModFix/>
          </a:blip>
          <a:stretch>
            <a:fillRect/>
          </a:stretch>
        </p:blipFill>
        <p:spPr>
          <a:xfrm>
            <a:off x="5189875" y="3741450"/>
            <a:ext cx="1276200" cy="1276200"/>
          </a:xfrm>
          <a:prstGeom prst="rect">
            <a:avLst/>
          </a:prstGeom>
          <a:noFill/>
          <a:ln>
            <a:noFill/>
          </a:ln>
        </p:spPr>
      </p:pic>
      <p:pic>
        <p:nvPicPr>
          <p:cNvPr id="111" name="Google Shape;111;p20" descr="a cartoon cat is eating popcorn from a pink and white striped container (Provided by Tenor)"/>
          <p:cNvPicPr preferRelativeResize="0"/>
          <p:nvPr/>
        </p:nvPicPr>
        <p:blipFill>
          <a:blip r:embed="rId5">
            <a:alphaModFix/>
          </a:blip>
          <a:stretch>
            <a:fillRect/>
          </a:stretch>
        </p:blipFill>
        <p:spPr>
          <a:xfrm>
            <a:off x="7878643" y="1213250"/>
            <a:ext cx="842419" cy="755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l="-888" r="10226"/>
          <a:stretch/>
        </p:blipFill>
        <p:spPr>
          <a:xfrm>
            <a:off x="4480750" y="0"/>
            <a:ext cx="4663250" cy="5143500"/>
          </a:xfrm>
          <a:prstGeom prst="rect">
            <a:avLst/>
          </a:prstGeom>
          <a:noFill/>
          <a:ln>
            <a:noFill/>
          </a:ln>
        </p:spPr>
      </p:pic>
      <p:sp>
        <p:nvSpPr>
          <p:cNvPr id="117" name="Google Shape;117;p21"/>
          <p:cNvSpPr txBox="1"/>
          <p:nvPr/>
        </p:nvSpPr>
        <p:spPr>
          <a:xfrm>
            <a:off x="265500" y="194550"/>
            <a:ext cx="4215300" cy="12762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4800">
                <a:solidFill>
                  <a:schemeClr val="lt1"/>
                </a:solidFill>
                <a:latin typeface="Anton"/>
                <a:ea typeface="Anton"/>
                <a:cs typeface="Anton"/>
                <a:sym typeface="Anton"/>
              </a:rPr>
              <a:t>Steven Rice</a:t>
            </a:r>
            <a:endParaRPr sz="4800">
              <a:solidFill>
                <a:schemeClr val="lt1"/>
              </a:solidFill>
              <a:latin typeface="Anton"/>
              <a:ea typeface="Anton"/>
              <a:cs typeface="Anton"/>
              <a:sym typeface="Anton"/>
            </a:endParaRPr>
          </a:p>
        </p:txBody>
      </p:sp>
      <p:sp>
        <p:nvSpPr>
          <p:cNvPr id="118" name="Google Shape;118;p21"/>
          <p:cNvSpPr txBox="1">
            <a:spLocks noGrp="1"/>
          </p:cNvSpPr>
          <p:nvPr>
            <p:ph type="subTitle" idx="1"/>
          </p:nvPr>
        </p:nvSpPr>
        <p:spPr>
          <a:xfrm>
            <a:off x="489850" y="2022925"/>
            <a:ext cx="3526500" cy="2653500"/>
          </a:xfrm>
          <a:prstGeom prst="rect">
            <a:avLst/>
          </a:prstGeom>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b="1">
                <a:solidFill>
                  <a:schemeClr val="lt1"/>
                </a:solidFill>
                <a:latin typeface="Manrope"/>
                <a:ea typeface="Manrope"/>
                <a:cs typeface="Manrope"/>
                <a:sym typeface="Manrope"/>
              </a:rPr>
              <a:t>PhD in Computer Science</a:t>
            </a:r>
            <a:endParaRPr sz="1700" b="1">
              <a:solidFill>
                <a:schemeClr val="lt1"/>
              </a:solidFill>
              <a:latin typeface="Manrope"/>
              <a:ea typeface="Manrope"/>
              <a:cs typeface="Manrope"/>
              <a:sym typeface="Manrope"/>
            </a:endParaRPr>
          </a:p>
          <a:p>
            <a:pPr marL="0" lvl="0" indent="0" algn="l" rtl="0">
              <a:lnSpc>
                <a:spcPct val="115000"/>
              </a:lnSpc>
              <a:spcBef>
                <a:spcPts val="0"/>
              </a:spcBef>
              <a:spcAft>
                <a:spcPts val="0"/>
              </a:spcAft>
              <a:buNone/>
            </a:pPr>
            <a:r>
              <a:rPr lang="en" sz="1700" b="1">
                <a:solidFill>
                  <a:schemeClr val="lt1"/>
                </a:solidFill>
                <a:latin typeface="Manrope"/>
                <a:ea typeface="Manrope"/>
                <a:cs typeface="Manrope"/>
                <a:sym typeface="Manrope"/>
              </a:rPr>
              <a:t>University of Windsor</a:t>
            </a:r>
            <a:endParaRPr sz="1700" b="1">
              <a:solidFill>
                <a:schemeClr val="lt1"/>
              </a:solidFill>
              <a:latin typeface="Manrope"/>
              <a:ea typeface="Manrope"/>
              <a:cs typeface="Manrope"/>
              <a:sym typeface="Manrope"/>
            </a:endParaRPr>
          </a:p>
          <a:p>
            <a:pPr marL="0" lvl="0" indent="0" algn="l" rtl="0">
              <a:lnSpc>
                <a:spcPct val="115000"/>
              </a:lnSpc>
              <a:spcBef>
                <a:spcPts val="0"/>
              </a:spcBef>
              <a:spcAft>
                <a:spcPts val="0"/>
              </a:spcAft>
              <a:buNone/>
            </a:pPr>
            <a:endParaRPr sz="1700" b="1">
              <a:solidFill>
                <a:schemeClr val="lt1"/>
              </a:solidFill>
              <a:latin typeface="Manrope"/>
              <a:ea typeface="Manrope"/>
              <a:cs typeface="Manrope"/>
              <a:sym typeface="Manrope"/>
            </a:endParaRPr>
          </a:p>
          <a:p>
            <a:pPr marL="0" lvl="0" indent="0" algn="l" rtl="0">
              <a:lnSpc>
                <a:spcPct val="115000"/>
              </a:lnSpc>
              <a:spcBef>
                <a:spcPts val="0"/>
              </a:spcBef>
              <a:spcAft>
                <a:spcPts val="0"/>
              </a:spcAft>
              <a:buNone/>
            </a:pPr>
            <a:r>
              <a:rPr lang="en" sz="1700" b="1">
                <a:solidFill>
                  <a:schemeClr val="lt1"/>
                </a:solidFill>
                <a:latin typeface="Manrope"/>
                <a:ea typeface="Manrope"/>
                <a:cs typeface="Manrope"/>
                <a:sym typeface="Manrope"/>
              </a:rPr>
              <a:t>Robotics</a:t>
            </a:r>
            <a:endParaRPr sz="1700" b="1">
              <a:solidFill>
                <a:schemeClr val="lt1"/>
              </a:solidFill>
              <a:latin typeface="Manrope"/>
              <a:ea typeface="Manrope"/>
              <a:cs typeface="Manrope"/>
              <a:sym typeface="Manrope"/>
            </a:endParaRPr>
          </a:p>
          <a:p>
            <a:pPr marL="0" lvl="0" indent="0" algn="l" rtl="0">
              <a:lnSpc>
                <a:spcPct val="115000"/>
              </a:lnSpc>
              <a:spcBef>
                <a:spcPts val="0"/>
              </a:spcBef>
              <a:spcAft>
                <a:spcPts val="0"/>
              </a:spcAft>
              <a:buNone/>
            </a:pPr>
            <a:r>
              <a:rPr lang="en" sz="1700" b="1">
                <a:solidFill>
                  <a:schemeClr val="lt1"/>
                </a:solidFill>
                <a:latin typeface="Manrope"/>
                <a:ea typeface="Manrope"/>
                <a:cs typeface="Manrope"/>
                <a:sym typeface="Manrope"/>
              </a:rPr>
              <a:t>Simulations</a:t>
            </a:r>
            <a:endParaRPr sz="1700" b="1">
              <a:solidFill>
                <a:schemeClr val="lt1"/>
              </a:solidFill>
              <a:latin typeface="Manrope"/>
              <a:ea typeface="Manrope"/>
              <a:cs typeface="Manrope"/>
              <a:sym typeface="Manrope"/>
            </a:endParaRPr>
          </a:p>
          <a:p>
            <a:pPr marL="0" lvl="0" indent="0" algn="l" rtl="0">
              <a:lnSpc>
                <a:spcPct val="115000"/>
              </a:lnSpc>
              <a:spcBef>
                <a:spcPts val="0"/>
              </a:spcBef>
              <a:spcAft>
                <a:spcPts val="0"/>
              </a:spcAft>
              <a:buNone/>
            </a:pPr>
            <a:r>
              <a:rPr lang="en" sz="1700" b="1">
                <a:solidFill>
                  <a:schemeClr val="lt1"/>
                </a:solidFill>
                <a:latin typeface="Manrope"/>
                <a:ea typeface="Manrope"/>
                <a:cs typeface="Manrope"/>
                <a:sym typeface="Manrope"/>
              </a:rPr>
              <a:t>Artificial Intelligence</a:t>
            </a:r>
            <a:endParaRPr sz="1700" b="1">
              <a:solidFill>
                <a:schemeClr val="lt1"/>
              </a:solidFill>
              <a:latin typeface="Manrope"/>
              <a:ea typeface="Manrope"/>
              <a:cs typeface="Manrope"/>
              <a:sym typeface="Manrope"/>
            </a:endParaRPr>
          </a:p>
          <a:p>
            <a:pPr marL="0" lvl="0" indent="0" algn="l" rtl="0">
              <a:lnSpc>
                <a:spcPct val="115000"/>
              </a:lnSpc>
              <a:spcBef>
                <a:spcPts val="0"/>
              </a:spcBef>
              <a:spcAft>
                <a:spcPts val="0"/>
              </a:spcAft>
              <a:buNone/>
            </a:pPr>
            <a:endParaRPr sz="1700" b="1">
              <a:solidFill>
                <a:schemeClr val="lt1"/>
              </a:solidFill>
              <a:latin typeface="Manrope"/>
              <a:ea typeface="Manrope"/>
              <a:cs typeface="Manrope"/>
              <a:sym typeface="Manrope"/>
            </a:endParaRPr>
          </a:p>
          <a:p>
            <a:pPr marL="0" lvl="0" indent="0" algn="l" rtl="0">
              <a:lnSpc>
                <a:spcPct val="115000"/>
              </a:lnSpc>
              <a:spcBef>
                <a:spcPts val="0"/>
              </a:spcBef>
              <a:spcAft>
                <a:spcPts val="0"/>
              </a:spcAft>
              <a:buNone/>
            </a:pPr>
            <a:r>
              <a:rPr lang="en" sz="1700" b="1" u="sng">
                <a:solidFill>
                  <a:schemeClr val="accent4"/>
                </a:solidFill>
                <a:latin typeface="Manrope"/>
                <a:ea typeface="Manrope"/>
                <a:cs typeface="Manrope"/>
                <a:sym typeface="Manrope"/>
              </a:rPr>
              <a:t>stevenrice.ca</a:t>
            </a:r>
            <a:endParaRPr sz="1700">
              <a:solidFill>
                <a:schemeClr val="dk1"/>
              </a:solidFill>
              <a:latin typeface="Manrope"/>
              <a:ea typeface="Manrope"/>
              <a:cs typeface="Manrope"/>
              <a:sym typeface="Manrope"/>
            </a:endParaRPr>
          </a:p>
        </p:txBody>
      </p:sp>
      <p:cxnSp>
        <p:nvCxnSpPr>
          <p:cNvPr id="119" name="Google Shape;119;p21"/>
          <p:cNvCxnSpPr/>
          <p:nvPr/>
        </p:nvCxnSpPr>
        <p:spPr>
          <a:xfrm>
            <a:off x="613425" y="3961875"/>
            <a:ext cx="3424500" cy="0"/>
          </a:xfrm>
          <a:prstGeom prst="straightConnector1">
            <a:avLst/>
          </a:prstGeom>
          <a:noFill/>
          <a:ln w="19050" cap="flat" cmpd="sng">
            <a:solidFill>
              <a:schemeClr val="lt1"/>
            </a:solidFill>
            <a:prstDash val="dash"/>
            <a:round/>
            <a:headEnd type="none" w="med" len="med"/>
            <a:tailEnd type="none" w="med" len="med"/>
          </a:ln>
        </p:spPr>
      </p:cxnSp>
      <p:cxnSp>
        <p:nvCxnSpPr>
          <p:cNvPr id="120" name="Google Shape;120;p21"/>
          <p:cNvCxnSpPr/>
          <p:nvPr/>
        </p:nvCxnSpPr>
        <p:spPr>
          <a:xfrm>
            <a:off x="540850" y="1789750"/>
            <a:ext cx="3424500" cy="0"/>
          </a:xfrm>
          <a:prstGeom prst="straightConnector1">
            <a:avLst/>
          </a:prstGeom>
          <a:noFill/>
          <a:ln w="19050" cap="flat" cmpd="sng">
            <a:solidFill>
              <a:schemeClr val="lt1"/>
            </a:solidFill>
            <a:prstDash val="dash"/>
            <a:round/>
            <a:headEnd type="none" w="med" len="med"/>
            <a:tailEnd type="none" w="med" len="med"/>
          </a:ln>
        </p:spPr>
      </p:cxnSp>
      <p:sp>
        <p:nvSpPr>
          <p:cNvPr id="121" name="Google Shape;121;p21"/>
          <p:cNvSpPr txBox="1"/>
          <p:nvPr/>
        </p:nvSpPr>
        <p:spPr>
          <a:xfrm>
            <a:off x="8601975" y="4718639"/>
            <a:ext cx="371400" cy="325800"/>
          </a:xfrm>
          <a:prstGeom prst="rect">
            <a:avLst/>
          </a:prstGeom>
          <a:solidFill>
            <a:srgbClr val="131313">
              <a:alpha val="80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accent4"/>
                </a:solidFill>
              </a:rPr>
              <a:t>9</a:t>
            </a:r>
            <a:endParaRPr sz="1000">
              <a:solidFill>
                <a:schemeClr val="accent4"/>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Simple Light">
  <a:themeElements>
    <a:clrScheme name="Simple Light">
      <a:dk1>
        <a:srgbClr val="000000"/>
      </a:dk1>
      <a:lt1>
        <a:srgbClr val="E6E5CA"/>
      </a:lt1>
      <a:dk2>
        <a:srgbClr val="595959"/>
      </a:dk2>
      <a:lt2>
        <a:srgbClr val="D3D1AA"/>
      </a:lt2>
      <a:accent1>
        <a:srgbClr val="A9916C"/>
      </a:accent1>
      <a:accent2>
        <a:srgbClr val="212121"/>
      </a:accent2>
      <a:accent3>
        <a:srgbClr val="767442"/>
      </a:accent3>
      <a:accent4>
        <a:srgbClr val="FF5A00"/>
      </a:accent4>
      <a:accent5>
        <a:srgbClr val="6A7337"/>
      </a:accent5>
      <a:accent6>
        <a:srgbClr val="808A1B"/>
      </a:accent6>
      <a:hlink>
        <a:srgbClr val="FF5B1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7477</Words>
  <Application>Microsoft Office PowerPoint</Application>
  <PresentationFormat>On-screen Show (16:9)</PresentationFormat>
  <Paragraphs>483</Paragraphs>
  <Slides>49</Slides>
  <Notes>49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Manrope Medium</vt:lpstr>
      <vt:lpstr>Manrope ExtraBold</vt:lpstr>
      <vt:lpstr>Caveat</vt:lpstr>
      <vt:lpstr>Anton</vt:lpstr>
      <vt:lpstr>Arial</vt:lpstr>
      <vt:lpstr>Manrope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“Nonika”</vt:lpstr>
      <vt:lpstr>PowerPoint Presentation</vt:lpstr>
      <vt:lpstr>Terminology</vt:lpstr>
      <vt:lpstr>PowerPoint Presentation</vt:lpstr>
      <vt:lpstr>Curb-Cut Effect</vt:lpstr>
      <vt:lpstr>Myth:</vt:lpstr>
      <vt:lpstr>Guidelines</vt:lpstr>
      <vt:lpstr>Guidelines</vt:lpstr>
      <vt:lpstr>Guidelines</vt:lpstr>
      <vt:lpstr>Perception</vt:lpstr>
      <vt:lpstr>Attention</vt:lpstr>
      <vt:lpstr>Learning</vt:lpstr>
      <vt:lpstr>Memory</vt:lpstr>
      <vt:lpstr>PowerPoint Presentation</vt:lpstr>
      <vt:lpstr>PowerPoint Presentation</vt:lpstr>
      <vt:lpstr>PowerPoint Presentation</vt:lpstr>
      <vt:lpstr>AI Assistance</vt:lpstr>
      <vt:lpstr>PowerPoint Presentation</vt:lpstr>
      <vt:lpstr>Game</vt:lpstr>
      <vt:lpstr>LLM Database</vt:lpstr>
      <vt:lpstr>Trigger</vt:lpstr>
      <vt:lpstr>LLM Tools</vt:lpstr>
      <vt:lpstr>LLM Tools</vt:lpstr>
      <vt:lpstr>Considerations</vt:lpstr>
      <vt:lpstr>PowerPoint Presentation</vt:lpstr>
      <vt:lpstr>Considerations</vt:lpstr>
      <vt:lpstr>Goal-Oriented Action Planning</vt:lpstr>
      <vt:lpstr>Goal-Oriented Action Planning</vt:lpstr>
      <vt:lpstr>PowerPoint Presentation</vt:lpstr>
      <vt:lpstr>Pros and Cons</vt:lpstr>
      <vt:lpstr>Timeline</vt:lpstr>
      <vt:lpstr>Results</vt:lpstr>
      <vt:lpstr>Identifying Stairs</vt:lpstr>
      <vt:lpstr>Identifying Stairs</vt:lpstr>
      <vt:lpstr>PowerPoint Presentation</vt:lpstr>
      <vt:lpstr>PowerPoint Presentation</vt:lpstr>
      <vt:lpstr>PowerPoint Presentation</vt:lpstr>
      <vt:lpstr>PowerPoint Presentation</vt:lpstr>
      <vt:lpstr>Traditional AI</vt:lpstr>
      <vt:lpstr>Generative AI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Nonika Reingold</cp:lastModifiedBy>
  <cp:revision>16</cp:revision>
  <dcterms:modified xsi:type="dcterms:W3CDTF">2025-11-07T00:49:59Z</dcterms:modified>
</cp:coreProperties>
</file>